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351" r:id="rId2"/>
    <p:sldId id="1074" r:id="rId3"/>
    <p:sldId id="1075" r:id="rId4"/>
    <p:sldId id="1126" r:id="rId5"/>
    <p:sldId id="1127" r:id="rId6"/>
    <p:sldId id="1128" r:id="rId7"/>
    <p:sldId id="1129" r:id="rId8"/>
    <p:sldId id="1130" r:id="rId9"/>
    <p:sldId id="1131" r:id="rId10"/>
    <p:sldId id="1132" r:id="rId11"/>
    <p:sldId id="1133" r:id="rId12"/>
    <p:sldId id="1134" r:id="rId13"/>
    <p:sldId id="1135" r:id="rId14"/>
    <p:sldId id="1136" r:id="rId15"/>
    <p:sldId id="1137" r:id="rId16"/>
    <p:sldId id="1138" r:id="rId17"/>
    <p:sldId id="1139" r:id="rId18"/>
    <p:sldId id="1140" r:id="rId19"/>
    <p:sldId id="1141" r:id="rId20"/>
    <p:sldId id="1143" r:id="rId21"/>
    <p:sldId id="1142" r:id="rId22"/>
    <p:sldId id="1144" r:id="rId23"/>
    <p:sldId id="1145" r:id="rId24"/>
    <p:sldId id="1146" r:id="rId25"/>
    <p:sldId id="1147" r:id="rId26"/>
    <p:sldId id="1148" r:id="rId27"/>
    <p:sldId id="1149" r:id="rId28"/>
    <p:sldId id="1150" r:id="rId29"/>
    <p:sldId id="1151" r:id="rId30"/>
    <p:sldId id="1152" r:id="rId31"/>
    <p:sldId id="1153" r:id="rId32"/>
    <p:sldId id="1154" r:id="rId33"/>
    <p:sldId id="1155" r:id="rId34"/>
    <p:sldId id="1156" r:id="rId35"/>
    <p:sldId id="1157" r:id="rId36"/>
    <p:sldId id="1158" r:id="rId37"/>
    <p:sldId id="1159" r:id="rId38"/>
    <p:sldId id="1160" r:id="rId39"/>
    <p:sldId id="1161" r:id="rId40"/>
    <p:sldId id="1023" r:id="rId41"/>
    <p:sldId id="1121" r:id="rId42"/>
    <p:sldId id="876" r:id="rId43"/>
  </p:sldIdLst>
  <p:sldSz cx="9144000" cy="6858000" type="screen4x3"/>
  <p:notesSz cx="6858000" cy="9144000"/>
  <p:defaultTextStyle>
    <a:defPPr>
      <a:defRPr lang="en-US"/>
    </a:defPPr>
    <a:lvl1pPr marL="0" algn="l" defTabSz="457127" rtl="0" eaLnBrk="1" latinLnBrk="0" hangingPunct="1">
      <a:defRPr sz="1791" kern="1200">
        <a:solidFill>
          <a:schemeClr val="tx1"/>
        </a:solidFill>
        <a:latin typeface="+mn-lt"/>
        <a:ea typeface="+mn-ea"/>
        <a:cs typeface="+mn-cs"/>
      </a:defRPr>
    </a:lvl1pPr>
    <a:lvl2pPr marL="457127" algn="l" defTabSz="457127" rtl="0" eaLnBrk="1" latinLnBrk="0" hangingPunct="1">
      <a:defRPr sz="1791" kern="1200">
        <a:solidFill>
          <a:schemeClr val="tx1"/>
        </a:solidFill>
        <a:latin typeface="+mn-lt"/>
        <a:ea typeface="+mn-ea"/>
        <a:cs typeface="+mn-cs"/>
      </a:defRPr>
    </a:lvl2pPr>
    <a:lvl3pPr marL="914254" algn="l" defTabSz="457127" rtl="0" eaLnBrk="1" latinLnBrk="0" hangingPunct="1">
      <a:defRPr sz="1791" kern="1200">
        <a:solidFill>
          <a:schemeClr val="tx1"/>
        </a:solidFill>
        <a:latin typeface="+mn-lt"/>
        <a:ea typeface="+mn-ea"/>
        <a:cs typeface="+mn-cs"/>
      </a:defRPr>
    </a:lvl3pPr>
    <a:lvl4pPr marL="1371381" algn="l" defTabSz="457127" rtl="0" eaLnBrk="1" latinLnBrk="0" hangingPunct="1">
      <a:defRPr sz="1791" kern="1200">
        <a:solidFill>
          <a:schemeClr val="tx1"/>
        </a:solidFill>
        <a:latin typeface="+mn-lt"/>
        <a:ea typeface="+mn-ea"/>
        <a:cs typeface="+mn-cs"/>
      </a:defRPr>
    </a:lvl4pPr>
    <a:lvl5pPr marL="1828507" algn="l" defTabSz="457127" rtl="0" eaLnBrk="1" latinLnBrk="0" hangingPunct="1">
      <a:defRPr sz="1791" kern="1200">
        <a:solidFill>
          <a:schemeClr val="tx1"/>
        </a:solidFill>
        <a:latin typeface="+mn-lt"/>
        <a:ea typeface="+mn-ea"/>
        <a:cs typeface="+mn-cs"/>
      </a:defRPr>
    </a:lvl5pPr>
    <a:lvl6pPr marL="2285634" algn="l" defTabSz="457127" rtl="0" eaLnBrk="1" latinLnBrk="0" hangingPunct="1">
      <a:defRPr sz="1791" kern="1200">
        <a:solidFill>
          <a:schemeClr val="tx1"/>
        </a:solidFill>
        <a:latin typeface="+mn-lt"/>
        <a:ea typeface="+mn-ea"/>
        <a:cs typeface="+mn-cs"/>
      </a:defRPr>
    </a:lvl6pPr>
    <a:lvl7pPr marL="2742761" algn="l" defTabSz="457127" rtl="0" eaLnBrk="1" latinLnBrk="0" hangingPunct="1">
      <a:defRPr sz="1791" kern="1200">
        <a:solidFill>
          <a:schemeClr val="tx1"/>
        </a:solidFill>
        <a:latin typeface="+mn-lt"/>
        <a:ea typeface="+mn-ea"/>
        <a:cs typeface="+mn-cs"/>
      </a:defRPr>
    </a:lvl7pPr>
    <a:lvl8pPr marL="3199888" algn="l" defTabSz="457127" rtl="0" eaLnBrk="1" latinLnBrk="0" hangingPunct="1">
      <a:defRPr sz="1791" kern="1200">
        <a:solidFill>
          <a:schemeClr val="tx1"/>
        </a:solidFill>
        <a:latin typeface="+mn-lt"/>
        <a:ea typeface="+mn-ea"/>
        <a:cs typeface="+mn-cs"/>
      </a:defRPr>
    </a:lvl8pPr>
    <a:lvl9pPr marL="3657015" algn="l" defTabSz="457127" rtl="0" eaLnBrk="1" latinLnBrk="0" hangingPunct="1">
      <a:defRPr sz="1791"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97890246-CE13-4A41-920F-2281A0EDE2D4}">
          <p14:sldIdLst>
            <p14:sldId id="351"/>
            <p14:sldId id="1074"/>
            <p14:sldId id="1075"/>
            <p14:sldId id="1126"/>
            <p14:sldId id="1127"/>
            <p14:sldId id="1128"/>
            <p14:sldId id="1129"/>
            <p14:sldId id="1130"/>
            <p14:sldId id="1131"/>
            <p14:sldId id="1132"/>
            <p14:sldId id="1133"/>
            <p14:sldId id="1134"/>
            <p14:sldId id="1135"/>
            <p14:sldId id="1136"/>
            <p14:sldId id="1137"/>
            <p14:sldId id="1138"/>
            <p14:sldId id="1139"/>
            <p14:sldId id="1140"/>
            <p14:sldId id="1141"/>
            <p14:sldId id="1143"/>
            <p14:sldId id="1142"/>
            <p14:sldId id="1144"/>
            <p14:sldId id="1145"/>
            <p14:sldId id="1146"/>
            <p14:sldId id="1147"/>
            <p14:sldId id="1148"/>
            <p14:sldId id="1149"/>
            <p14:sldId id="1150"/>
            <p14:sldId id="1151"/>
            <p14:sldId id="1152"/>
            <p14:sldId id="1153"/>
            <p14:sldId id="1154"/>
            <p14:sldId id="1155"/>
            <p14:sldId id="1156"/>
            <p14:sldId id="1157"/>
            <p14:sldId id="1158"/>
            <p14:sldId id="1159"/>
            <p14:sldId id="1160"/>
            <p14:sldId id="1161"/>
            <p14:sldId id="1023"/>
            <p14:sldId id="1121"/>
            <p14:sldId id="876"/>
          </p14:sldIdLst>
        </p14:section>
      </p14:sectionLst>
    </p:ext>
    <p:ext uri="{EFAFB233-063F-42B5-8137-9DF3F51BA10A}">
      <p15:sldGuideLst xmlns:p15="http://schemas.microsoft.com/office/powerpoint/2012/main">
        <p15:guide id="1" orient="horz" pos="625" userDrawn="1">
          <p15:clr>
            <a:srgbClr val="A4A3A4"/>
          </p15:clr>
        </p15:guide>
        <p15:guide id="2" pos="438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9" autoAdjust="0"/>
    <p:restoredTop sz="94673" autoAdjust="0"/>
  </p:normalViewPr>
  <p:slideViewPr>
    <p:cSldViewPr snapToGrid="0" snapToObjects="1">
      <p:cViewPr varScale="1">
        <p:scale>
          <a:sx n="97" d="100"/>
          <a:sy n="97" d="100"/>
        </p:scale>
        <p:origin x="2010" y="306"/>
      </p:cViewPr>
      <p:guideLst>
        <p:guide orient="horz" pos="625"/>
        <p:guide pos="4387"/>
      </p:guideLst>
    </p:cSldViewPr>
  </p:slideViewPr>
  <p:outlineViewPr>
    <p:cViewPr>
      <p:scale>
        <a:sx n="33" d="100"/>
        <a:sy n="33" d="100"/>
      </p:scale>
      <p:origin x="0" y="-13716"/>
    </p:cViewPr>
  </p:outlineViewPr>
  <p:notesTextViewPr>
    <p:cViewPr>
      <p:scale>
        <a:sx n="100" d="100"/>
        <a:sy n="100" d="100"/>
      </p:scale>
      <p:origin x="0" y="0"/>
    </p:cViewPr>
  </p:notesTextViewPr>
  <p:sorterViewPr>
    <p:cViewPr varScale="1">
      <p:scale>
        <a:sx n="1" d="1"/>
        <a:sy n="1" d="1"/>
      </p:scale>
      <p:origin x="0" y="-649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60755F-66BB-924E-BB7B-E983D5FDE998}" type="datetimeFigureOut">
              <a:rPr lang="en-US" smtClean="0"/>
              <a:pPr/>
              <a:t>6/20/2025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BCB8BD-6655-9245-9BFC-F8D3FC4154A5}" type="slidenum">
              <a:rPr lang="en-US" smtClean="0"/>
              <a:pPr/>
              <a:t>‹#›</a:t>
            </a:fld>
            <a:endParaRPr lang="en-US"/>
          </a:p>
        </p:txBody>
      </p:sp>
    </p:spTree>
    <p:extLst>
      <p:ext uri="{BB962C8B-B14F-4D97-AF65-F5344CB8AC3E}">
        <p14:creationId xmlns:p14="http://schemas.microsoft.com/office/powerpoint/2010/main" val="1505988775"/>
      </p:ext>
    </p:extLst>
  </p:cSld>
  <p:clrMap bg1="lt1" tx1="dk1" bg2="lt2" tx2="dk2" accent1="accent1" accent2="accent2" accent3="accent3" accent4="accent4" accent5="accent5" accent6="accent6" hlink="hlink" folHlink="folHlink"/>
  <p:notesStyle>
    <a:lvl1pPr marL="0" algn="l" defTabSz="457127" rtl="0" eaLnBrk="1" latinLnBrk="0" hangingPunct="1">
      <a:defRPr sz="1208" kern="1200">
        <a:solidFill>
          <a:schemeClr val="tx1"/>
        </a:solidFill>
        <a:latin typeface="+mn-lt"/>
        <a:ea typeface="+mn-ea"/>
        <a:cs typeface="+mn-cs"/>
      </a:defRPr>
    </a:lvl1pPr>
    <a:lvl2pPr marL="457127" algn="l" defTabSz="457127" rtl="0" eaLnBrk="1" latinLnBrk="0" hangingPunct="1">
      <a:defRPr sz="1208" kern="1200">
        <a:solidFill>
          <a:schemeClr val="tx1"/>
        </a:solidFill>
        <a:latin typeface="+mn-lt"/>
        <a:ea typeface="+mn-ea"/>
        <a:cs typeface="+mn-cs"/>
      </a:defRPr>
    </a:lvl2pPr>
    <a:lvl3pPr marL="914254" algn="l" defTabSz="457127" rtl="0" eaLnBrk="1" latinLnBrk="0" hangingPunct="1">
      <a:defRPr sz="1208" kern="1200">
        <a:solidFill>
          <a:schemeClr val="tx1"/>
        </a:solidFill>
        <a:latin typeface="+mn-lt"/>
        <a:ea typeface="+mn-ea"/>
        <a:cs typeface="+mn-cs"/>
      </a:defRPr>
    </a:lvl3pPr>
    <a:lvl4pPr marL="1371381" algn="l" defTabSz="457127" rtl="0" eaLnBrk="1" latinLnBrk="0" hangingPunct="1">
      <a:defRPr sz="1208" kern="1200">
        <a:solidFill>
          <a:schemeClr val="tx1"/>
        </a:solidFill>
        <a:latin typeface="+mn-lt"/>
        <a:ea typeface="+mn-ea"/>
        <a:cs typeface="+mn-cs"/>
      </a:defRPr>
    </a:lvl4pPr>
    <a:lvl5pPr marL="1828507" algn="l" defTabSz="457127" rtl="0" eaLnBrk="1" latinLnBrk="0" hangingPunct="1">
      <a:defRPr sz="1208" kern="1200">
        <a:solidFill>
          <a:schemeClr val="tx1"/>
        </a:solidFill>
        <a:latin typeface="+mn-lt"/>
        <a:ea typeface="+mn-ea"/>
        <a:cs typeface="+mn-cs"/>
      </a:defRPr>
    </a:lvl5pPr>
    <a:lvl6pPr marL="2285634" algn="l" defTabSz="457127" rtl="0" eaLnBrk="1" latinLnBrk="0" hangingPunct="1">
      <a:defRPr sz="1208" kern="1200">
        <a:solidFill>
          <a:schemeClr val="tx1"/>
        </a:solidFill>
        <a:latin typeface="+mn-lt"/>
        <a:ea typeface="+mn-ea"/>
        <a:cs typeface="+mn-cs"/>
      </a:defRPr>
    </a:lvl6pPr>
    <a:lvl7pPr marL="2742761" algn="l" defTabSz="457127" rtl="0" eaLnBrk="1" latinLnBrk="0" hangingPunct="1">
      <a:defRPr sz="1208" kern="1200">
        <a:solidFill>
          <a:schemeClr val="tx1"/>
        </a:solidFill>
        <a:latin typeface="+mn-lt"/>
        <a:ea typeface="+mn-ea"/>
        <a:cs typeface="+mn-cs"/>
      </a:defRPr>
    </a:lvl7pPr>
    <a:lvl8pPr marL="3199888" algn="l" defTabSz="457127" rtl="0" eaLnBrk="1" latinLnBrk="0" hangingPunct="1">
      <a:defRPr sz="1208" kern="1200">
        <a:solidFill>
          <a:schemeClr val="tx1"/>
        </a:solidFill>
        <a:latin typeface="+mn-lt"/>
        <a:ea typeface="+mn-ea"/>
        <a:cs typeface="+mn-cs"/>
      </a:defRPr>
    </a:lvl8pPr>
    <a:lvl9pPr marL="3657015" algn="l" defTabSz="457127" rtl="0" eaLnBrk="1" latinLnBrk="0" hangingPunct="1">
      <a:defRPr sz="120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9B9F08-AE61-4F72-9332-46F0FEC8F0E1}" type="slidenum">
              <a:rPr lang="en-US"/>
              <a:pPr/>
              <a:t>1</a:t>
            </a:fld>
            <a:endParaRPr lang="en-US"/>
          </a:p>
        </p:txBody>
      </p:sp>
      <p:sp>
        <p:nvSpPr>
          <p:cNvPr id="304130" name="Rectangle 2"/>
          <p:cNvSpPr>
            <a:spLocks noGrp="1" noRot="1" noChangeAspect="1" noChangeArrowheads="1" noTextEdit="1"/>
          </p:cNvSpPr>
          <p:nvPr>
            <p:ph type="sldImg"/>
          </p:nvPr>
        </p:nvSpPr>
        <p:spPr>
          <a:ln/>
        </p:spPr>
      </p:sp>
      <p:sp>
        <p:nvSpPr>
          <p:cNvPr id="30413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009263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9B9F08-AE61-4F72-9332-46F0FEC8F0E1}" type="slidenum">
              <a:rPr lang="en-US"/>
              <a:pPr/>
              <a:t>40</a:t>
            </a:fld>
            <a:endParaRPr lang="en-US"/>
          </a:p>
        </p:txBody>
      </p:sp>
      <p:sp>
        <p:nvSpPr>
          <p:cNvPr id="304130" name="Rectangle 2"/>
          <p:cNvSpPr>
            <a:spLocks noGrp="1" noRot="1" noChangeAspect="1" noChangeArrowheads="1" noTextEdit="1"/>
          </p:cNvSpPr>
          <p:nvPr>
            <p:ph type="sldImg"/>
          </p:nvPr>
        </p:nvSpPr>
        <p:spPr>
          <a:ln/>
        </p:spPr>
      </p:sp>
      <p:sp>
        <p:nvSpPr>
          <p:cNvPr id="30413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80653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D0B3B6-39D5-9970-E255-6F47A27D0196}"/>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618AB375-4F8D-01D1-01E5-A1078281ED6E}"/>
              </a:ext>
            </a:extLst>
          </p:cNvPr>
          <p:cNvSpPr>
            <a:spLocks noGrp="1" noChangeArrowheads="1"/>
          </p:cNvSpPr>
          <p:nvPr>
            <p:ph type="sldNum" sz="quarter" idx="5"/>
          </p:nvPr>
        </p:nvSpPr>
        <p:spPr>
          <a:ln/>
        </p:spPr>
        <p:txBody>
          <a:bodyPr/>
          <a:lstStyle/>
          <a:p>
            <a:fld id="{A69B9F08-AE61-4F72-9332-46F0FEC8F0E1}" type="slidenum">
              <a:rPr lang="en-US"/>
              <a:pPr/>
              <a:t>41</a:t>
            </a:fld>
            <a:endParaRPr lang="en-US"/>
          </a:p>
        </p:txBody>
      </p:sp>
      <p:sp>
        <p:nvSpPr>
          <p:cNvPr id="304130" name="Rectangle 2">
            <a:extLst>
              <a:ext uri="{FF2B5EF4-FFF2-40B4-BE49-F238E27FC236}">
                <a16:creationId xmlns:a16="http://schemas.microsoft.com/office/drawing/2014/main" id="{538FC08A-5761-0EB3-170B-F63B208FD28E}"/>
              </a:ext>
            </a:extLst>
          </p:cNvPr>
          <p:cNvSpPr>
            <a:spLocks noGrp="1" noRot="1" noChangeAspect="1" noChangeArrowheads="1" noTextEdit="1"/>
          </p:cNvSpPr>
          <p:nvPr>
            <p:ph type="sldImg"/>
          </p:nvPr>
        </p:nvSpPr>
        <p:spPr>
          <a:ln/>
        </p:spPr>
      </p:sp>
      <p:sp>
        <p:nvSpPr>
          <p:cNvPr id="304131" name="Rectangle 3">
            <a:extLst>
              <a:ext uri="{FF2B5EF4-FFF2-40B4-BE49-F238E27FC236}">
                <a16:creationId xmlns:a16="http://schemas.microsoft.com/office/drawing/2014/main" id="{7353A3A7-BB2A-506F-8DB8-90EB4F9CE9DE}"/>
              </a:ext>
            </a:extLst>
          </p:cNvPr>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7577369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ext only slide">
    <p:bg>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996694" y="1600200"/>
            <a:ext cx="7690105" cy="3915580"/>
          </a:xfrm>
          <a:prstGeom prst="rect">
            <a:avLst/>
          </a:prstGeom>
        </p:spPr>
        <p:txBody>
          <a:bodyPr/>
          <a:lstStyle>
            <a:lvl2pPr>
              <a:defRPr>
                <a:solidFill>
                  <a:srgbClr val="026CB6"/>
                </a:solidFill>
              </a:defRPr>
            </a:lvl2pPr>
            <a:lvl3pPr>
              <a:defRPr>
                <a:solidFill>
                  <a:srgbClr val="026CB6"/>
                </a:solidFill>
              </a:defRPr>
            </a:lvl3pPr>
            <a:lvl4pPr>
              <a:defRPr>
                <a:solidFill>
                  <a:srgbClr val="026CB6"/>
                </a:solidFill>
              </a:defRPr>
            </a:lvl4pPr>
          </a:lstStyle>
          <a:p>
            <a:pPr lvl="0"/>
            <a:r>
              <a:rPr lang="en-US" dirty="0"/>
              <a:t>Click to edit subhead</a:t>
            </a:r>
          </a:p>
          <a:p>
            <a:pPr lvl="1"/>
            <a:r>
              <a:rPr lang="en-US" dirty="0"/>
              <a:t>Second level</a:t>
            </a:r>
          </a:p>
          <a:p>
            <a:pPr lvl="2"/>
            <a:r>
              <a:rPr lang="en-US" dirty="0"/>
              <a:t>Third level</a:t>
            </a:r>
          </a:p>
          <a:p>
            <a:pPr lvl="3"/>
            <a:r>
              <a:rPr lang="en-US" dirty="0"/>
              <a:t>Fourth level</a:t>
            </a:r>
          </a:p>
        </p:txBody>
      </p:sp>
      <p:sp>
        <p:nvSpPr>
          <p:cNvPr id="3" name="Title 2">
            <a:extLst>
              <a:ext uri="{FF2B5EF4-FFF2-40B4-BE49-F238E27FC236}">
                <a16:creationId xmlns:a16="http://schemas.microsoft.com/office/drawing/2014/main" id="{3A7AC7A5-9C37-4671-BABD-FF4D248D2FE7}"/>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7" name="Slide Number Placeholder 5">
            <a:extLst>
              <a:ext uri="{FF2B5EF4-FFF2-40B4-BE49-F238E27FC236}">
                <a16:creationId xmlns:a16="http://schemas.microsoft.com/office/drawing/2014/main" id="{C4D19C05-0F1E-48A9-97BA-A73CDED2DFC1}"/>
              </a:ext>
            </a:extLst>
          </p:cNvPr>
          <p:cNvSpPr txBox="1">
            <a:spLocks/>
          </p:cNvSpPr>
          <p:nvPr userDrawn="1"/>
        </p:nvSpPr>
        <p:spPr>
          <a:xfrm>
            <a:off x="7010400" y="6553200"/>
            <a:ext cx="2133600" cy="457200"/>
          </a:xfrm>
          <a:prstGeom prst="rect">
            <a:avLst/>
          </a:prstGeom>
        </p:spPr>
        <p:txBody>
          <a:bodyPr/>
          <a:lstStyle>
            <a:defPPr>
              <a:defRPr lang="en-US"/>
            </a:defPPr>
            <a:lvl1pPr marL="0" algn="l" defTabSz="457127" rtl="0" eaLnBrk="1" latinLnBrk="0" hangingPunct="1">
              <a:defRPr sz="1791" kern="1200">
                <a:solidFill>
                  <a:schemeClr val="tx1"/>
                </a:solidFill>
                <a:latin typeface="+mn-lt"/>
                <a:ea typeface="+mn-ea"/>
                <a:cs typeface="+mn-cs"/>
              </a:defRPr>
            </a:lvl1pPr>
            <a:lvl2pPr marL="457127" algn="l" defTabSz="457127" rtl="0" eaLnBrk="1" latinLnBrk="0" hangingPunct="1">
              <a:defRPr sz="1791" kern="1200">
                <a:solidFill>
                  <a:schemeClr val="tx1"/>
                </a:solidFill>
                <a:latin typeface="+mn-lt"/>
                <a:ea typeface="+mn-ea"/>
                <a:cs typeface="+mn-cs"/>
              </a:defRPr>
            </a:lvl2pPr>
            <a:lvl3pPr marL="914254" algn="l" defTabSz="457127" rtl="0" eaLnBrk="1" latinLnBrk="0" hangingPunct="1">
              <a:defRPr sz="1791" kern="1200">
                <a:solidFill>
                  <a:schemeClr val="tx1"/>
                </a:solidFill>
                <a:latin typeface="+mn-lt"/>
                <a:ea typeface="+mn-ea"/>
                <a:cs typeface="+mn-cs"/>
              </a:defRPr>
            </a:lvl3pPr>
            <a:lvl4pPr marL="1371381" algn="l" defTabSz="457127" rtl="0" eaLnBrk="1" latinLnBrk="0" hangingPunct="1">
              <a:defRPr sz="1791" kern="1200">
                <a:solidFill>
                  <a:schemeClr val="tx1"/>
                </a:solidFill>
                <a:latin typeface="+mn-lt"/>
                <a:ea typeface="+mn-ea"/>
                <a:cs typeface="+mn-cs"/>
              </a:defRPr>
            </a:lvl4pPr>
            <a:lvl5pPr marL="1828507" algn="l" defTabSz="457127" rtl="0" eaLnBrk="1" latinLnBrk="0" hangingPunct="1">
              <a:defRPr sz="1791" kern="1200">
                <a:solidFill>
                  <a:schemeClr val="tx1"/>
                </a:solidFill>
                <a:latin typeface="+mn-lt"/>
                <a:ea typeface="+mn-ea"/>
                <a:cs typeface="+mn-cs"/>
              </a:defRPr>
            </a:lvl5pPr>
            <a:lvl6pPr marL="2285634" algn="l" defTabSz="457127" rtl="0" eaLnBrk="1" latinLnBrk="0" hangingPunct="1">
              <a:defRPr sz="1791" kern="1200">
                <a:solidFill>
                  <a:schemeClr val="tx1"/>
                </a:solidFill>
                <a:latin typeface="+mn-lt"/>
                <a:ea typeface="+mn-ea"/>
                <a:cs typeface="+mn-cs"/>
              </a:defRPr>
            </a:lvl6pPr>
            <a:lvl7pPr marL="2742761" algn="l" defTabSz="457127" rtl="0" eaLnBrk="1" latinLnBrk="0" hangingPunct="1">
              <a:defRPr sz="1791" kern="1200">
                <a:solidFill>
                  <a:schemeClr val="tx1"/>
                </a:solidFill>
                <a:latin typeface="+mn-lt"/>
                <a:ea typeface="+mn-ea"/>
                <a:cs typeface="+mn-cs"/>
              </a:defRPr>
            </a:lvl7pPr>
            <a:lvl8pPr marL="3199888" algn="l" defTabSz="457127" rtl="0" eaLnBrk="1" latinLnBrk="0" hangingPunct="1">
              <a:defRPr sz="1791" kern="1200">
                <a:solidFill>
                  <a:schemeClr val="tx1"/>
                </a:solidFill>
                <a:latin typeface="+mn-lt"/>
                <a:ea typeface="+mn-ea"/>
                <a:cs typeface="+mn-cs"/>
              </a:defRPr>
            </a:lvl8pPr>
            <a:lvl9pPr marL="3657015" algn="l" defTabSz="457127" rtl="0" eaLnBrk="1" latinLnBrk="0" hangingPunct="1">
              <a:defRPr sz="1791" kern="1200">
                <a:solidFill>
                  <a:schemeClr val="tx1"/>
                </a:solidFill>
                <a:latin typeface="+mn-lt"/>
                <a:ea typeface="+mn-ea"/>
                <a:cs typeface="+mn-cs"/>
              </a:defRPr>
            </a:lvl9pPr>
          </a:lstStyle>
          <a:p>
            <a:pPr algn="r"/>
            <a:fld id="{6CB9C34D-2934-4EE6-B14D-FBCFD671BB2D}" type="slidenum">
              <a:rPr lang="en-US" altLang="en-US" smtClean="0"/>
              <a:pPr algn="r"/>
              <a:t>‹#›</a:t>
            </a:fld>
            <a:endParaRPr lang="en-US" altLang="en-US" dirty="0"/>
          </a:p>
        </p:txBody>
      </p:sp>
    </p:spTree>
    <p:extLst>
      <p:ext uri="{BB962C8B-B14F-4D97-AF65-F5344CB8AC3E}">
        <p14:creationId xmlns:p14="http://schemas.microsoft.com/office/powerpoint/2010/main" val="3764541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128002" name="Rectangle 2"/>
          <p:cNvSpPr>
            <a:spLocks noGrp="1" noChangeArrowheads="1"/>
          </p:cNvSpPr>
          <p:nvPr>
            <p:ph type="ctrTitle"/>
          </p:nvPr>
        </p:nvSpPr>
        <p:spPr>
          <a:xfrm>
            <a:off x="685800" y="2130425"/>
            <a:ext cx="7772400" cy="1470025"/>
          </a:xfrm>
        </p:spPr>
        <p:txBody>
          <a:bodyPr/>
          <a:lstStyle>
            <a:lvl1pPr>
              <a:defRPr/>
            </a:lvl1pPr>
          </a:lstStyle>
          <a:p>
            <a:r>
              <a:rPr lang="en-US"/>
              <a:t>Click to edit Master title style</a:t>
            </a:r>
          </a:p>
        </p:txBody>
      </p:sp>
      <p:sp>
        <p:nvSpPr>
          <p:cNvPr id="12800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28004" name="Rectangle 4"/>
          <p:cNvSpPr>
            <a:spLocks noGrp="1" noChangeArrowheads="1"/>
          </p:cNvSpPr>
          <p:nvPr>
            <p:ph type="dt" sz="half" idx="2"/>
          </p:nvPr>
        </p:nvSpPr>
        <p:spPr>
          <a:xfrm>
            <a:off x="457200" y="6245225"/>
            <a:ext cx="2133600" cy="476250"/>
          </a:xfrm>
        </p:spPr>
        <p:txBody>
          <a:bodyPr/>
          <a:lstStyle>
            <a:lvl1pPr>
              <a:defRPr/>
            </a:lvl1pPr>
          </a:lstStyle>
          <a:p>
            <a:endParaRPr lang="en-US" altLang="en-US"/>
          </a:p>
        </p:txBody>
      </p:sp>
      <p:sp>
        <p:nvSpPr>
          <p:cNvPr id="128005" name="Rectangle 5"/>
          <p:cNvSpPr>
            <a:spLocks noGrp="1" noChangeArrowheads="1"/>
          </p:cNvSpPr>
          <p:nvPr>
            <p:ph type="ftr" sz="quarter" idx="3"/>
          </p:nvPr>
        </p:nvSpPr>
        <p:spPr>
          <a:xfrm>
            <a:off x="2971800" y="6619875"/>
            <a:ext cx="3276600" cy="476250"/>
          </a:xfrm>
        </p:spPr>
        <p:txBody>
          <a:bodyPr/>
          <a:lstStyle>
            <a:lvl1pPr>
              <a:defRPr>
                <a:cs typeface="Arial" charset="0"/>
              </a:defRPr>
            </a:lvl1pPr>
          </a:lstStyle>
          <a:p>
            <a:r>
              <a:rPr lang="en-US" altLang="en-US"/>
              <a:t>2Copyright © 2005 SigmaXL</a:t>
            </a:r>
            <a:r>
              <a:rPr lang="en-US" altLang="en-US" baseline="30000"/>
              <a:t>®</a:t>
            </a:r>
            <a:r>
              <a:rPr lang="en-US" altLang="en-US"/>
              <a:t>. All rights reserved.</a:t>
            </a:r>
            <a:r>
              <a:rPr lang="en-US" altLang="en-US" baseline="30000"/>
              <a:t> </a:t>
            </a:r>
          </a:p>
        </p:txBody>
      </p:sp>
      <p:sp>
        <p:nvSpPr>
          <p:cNvPr id="128006" name="Rectangle 6"/>
          <p:cNvSpPr>
            <a:spLocks noGrp="1" noChangeArrowheads="1"/>
          </p:cNvSpPr>
          <p:nvPr>
            <p:ph type="sldNum" sz="quarter" idx="4"/>
          </p:nvPr>
        </p:nvSpPr>
        <p:spPr>
          <a:xfrm>
            <a:off x="6553200" y="6245225"/>
            <a:ext cx="2133600" cy="476250"/>
          </a:xfrm>
        </p:spPr>
        <p:txBody>
          <a:bodyPr/>
          <a:lstStyle>
            <a:lvl1pPr>
              <a:defRPr/>
            </a:lvl1pPr>
          </a:lstStyle>
          <a:p>
            <a:fld id="{82CBDB64-AD63-45E8-86B0-233AEF0DE154}" type="slidenum">
              <a:rPr lang="en-US" altLang="en-US"/>
              <a:pPr/>
              <a:t>‹#›</a:t>
            </a:fld>
            <a:endParaRPr lang="en-US" altLang="en-US"/>
          </a:p>
        </p:txBody>
      </p:sp>
      <p:pic>
        <p:nvPicPr>
          <p:cNvPr id="9" name="Picture 42" descr="Sigmaxl new logo"/>
          <p:cNvPicPr>
            <a:picLocks noChangeAspect="1" noChangeArrowheads="1"/>
          </p:cNvPicPr>
          <p:nvPr userDrawn="1"/>
        </p:nvPicPr>
        <p:blipFill>
          <a:blip r:embed="rId2" cstate="print"/>
          <a:srcRect/>
          <a:stretch>
            <a:fillRect/>
          </a:stretch>
        </p:blipFill>
        <p:spPr bwMode="auto">
          <a:xfrm>
            <a:off x="76200" y="76200"/>
            <a:ext cx="1365250" cy="1052512"/>
          </a:xfrm>
          <a:prstGeom prst="rect">
            <a:avLst/>
          </a:prstGeom>
          <a:noFill/>
          <a:ln>
            <a:solidFill>
              <a:srgbClr val="002060"/>
            </a:solidFill>
          </a:ln>
        </p:spPr>
      </p:pic>
    </p:spTree>
    <p:extLst>
      <p:ext uri="{BB962C8B-B14F-4D97-AF65-F5344CB8AC3E}">
        <p14:creationId xmlns:p14="http://schemas.microsoft.com/office/powerpoint/2010/main" val="12861831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Lst>
  <p:hf sldNum="0" hdr="0" ftr="0" dt="0"/>
  <p:txStyles>
    <p:titleStyle>
      <a:lvl1pPr algn="ctr" defTabSz="457127" rtl="0" eaLnBrk="1" latinLnBrk="0" hangingPunct="1">
        <a:spcBef>
          <a:spcPct val="0"/>
        </a:spcBef>
        <a:buNone/>
        <a:defRPr sz="4395" kern="1200">
          <a:solidFill>
            <a:schemeClr val="tx1"/>
          </a:solidFill>
          <a:latin typeface="+mj-lt"/>
          <a:ea typeface="+mj-ea"/>
          <a:cs typeface="+mj-cs"/>
        </a:defRPr>
      </a:lvl1pPr>
    </p:titleStyle>
    <p:bodyStyle>
      <a:lvl1pPr marL="342845" indent="-342845" algn="l" defTabSz="457127" rtl="0" eaLnBrk="1" latinLnBrk="0" hangingPunct="1">
        <a:spcBef>
          <a:spcPct val="20000"/>
        </a:spcBef>
        <a:buFont typeface="Arial"/>
        <a:buChar char="•"/>
        <a:defRPr sz="3208" kern="1200">
          <a:solidFill>
            <a:schemeClr val="tx1"/>
          </a:solidFill>
          <a:latin typeface="+mn-lt"/>
          <a:ea typeface="+mn-ea"/>
          <a:cs typeface="+mn-cs"/>
        </a:defRPr>
      </a:lvl1pPr>
      <a:lvl2pPr marL="742831" indent="-285704" algn="l" defTabSz="457127" rtl="0" eaLnBrk="1" latinLnBrk="0" hangingPunct="1">
        <a:spcBef>
          <a:spcPct val="20000"/>
        </a:spcBef>
        <a:buFont typeface="Arial"/>
        <a:buChar char="–"/>
        <a:defRPr sz="2791" kern="1200">
          <a:solidFill>
            <a:schemeClr val="tx1"/>
          </a:solidFill>
          <a:latin typeface="+mn-lt"/>
          <a:ea typeface="+mn-ea"/>
          <a:cs typeface="+mn-cs"/>
        </a:defRPr>
      </a:lvl2pPr>
      <a:lvl3pPr marL="1142817" indent="-228563" algn="l" defTabSz="457127" rtl="0" eaLnBrk="1" latinLnBrk="0" hangingPunct="1">
        <a:spcBef>
          <a:spcPct val="20000"/>
        </a:spcBef>
        <a:buFont typeface="Arial"/>
        <a:buChar char="•"/>
        <a:defRPr sz="2395" kern="1200">
          <a:solidFill>
            <a:schemeClr val="tx1"/>
          </a:solidFill>
          <a:latin typeface="+mn-lt"/>
          <a:ea typeface="+mn-ea"/>
          <a:cs typeface="+mn-cs"/>
        </a:defRPr>
      </a:lvl3pPr>
      <a:lvl4pPr marL="1599944" indent="-228563" algn="l" defTabSz="457127" rtl="0" eaLnBrk="1" latinLnBrk="0" hangingPunct="1">
        <a:spcBef>
          <a:spcPct val="20000"/>
        </a:spcBef>
        <a:buFont typeface="Arial"/>
        <a:buChar char="–"/>
        <a:defRPr sz="2000" kern="1200">
          <a:solidFill>
            <a:schemeClr val="tx1"/>
          </a:solidFill>
          <a:latin typeface="+mn-lt"/>
          <a:ea typeface="+mn-ea"/>
          <a:cs typeface="+mn-cs"/>
        </a:defRPr>
      </a:lvl4pPr>
      <a:lvl5pPr marL="2057071" indent="-228563" algn="l" defTabSz="457127" rtl="0" eaLnBrk="1" latinLnBrk="0" hangingPunct="1">
        <a:spcBef>
          <a:spcPct val="20000"/>
        </a:spcBef>
        <a:buFont typeface="Arial"/>
        <a:buChar char="»"/>
        <a:defRPr sz="2000" kern="1200">
          <a:solidFill>
            <a:schemeClr val="tx1"/>
          </a:solidFill>
          <a:latin typeface="+mn-lt"/>
          <a:ea typeface="+mn-ea"/>
          <a:cs typeface="+mn-cs"/>
        </a:defRPr>
      </a:lvl5pPr>
      <a:lvl6pPr marL="2514198" indent="-228563" algn="l" defTabSz="457127" rtl="0" eaLnBrk="1" latinLnBrk="0" hangingPunct="1">
        <a:spcBef>
          <a:spcPct val="20000"/>
        </a:spcBef>
        <a:buFont typeface="Arial"/>
        <a:buChar char="•"/>
        <a:defRPr sz="2000" kern="1200">
          <a:solidFill>
            <a:schemeClr val="tx1"/>
          </a:solidFill>
          <a:latin typeface="+mn-lt"/>
          <a:ea typeface="+mn-ea"/>
          <a:cs typeface="+mn-cs"/>
        </a:defRPr>
      </a:lvl6pPr>
      <a:lvl7pPr marL="2971325" indent="-228563" algn="l" defTabSz="457127" rtl="0" eaLnBrk="1" latinLnBrk="0" hangingPunct="1">
        <a:spcBef>
          <a:spcPct val="20000"/>
        </a:spcBef>
        <a:buFont typeface="Arial"/>
        <a:buChar char="•"/>
        <a:defRPr sz="2000" kern="1200">
          <a:solidFill>
            <a:schemeClr val="tx1"/>
          </a:solidFill>
          <a:latin typeface="+mn-lt"/>
          <a:ea typeface="+mn-ea"/>
          <a:cs typeface="+mn-cs"/>
        </a:defRPr>
      </a:lvl7pPr>
      <a:lvl8pPr marL="3428451" indent="-228563" algn="l" defTabSz="457127" rtl="0" eaLnBrk="1" latinLnBrk="0" hangingPunct="1">
        <a:spcBef>
          <a:spcPct val="20000"/>
        </a:spcBef>
        <a:buFont typeface="Arial"/>
        <a:buChar char="•"/>
        <a:defRPr sz="2000" kern="1200">
          <a:solidFill>
            <a:schemeClr val="tx1"/>
          </a:solidFill>
          <a:latin typeface="+mn-lt"/>
          <a:ea typeface="+mn-ea"/>
          <a:cs typeface="+mn-cs"/>
        </a:defRPr>
      </a:lvl8pPr>
      <a:lvl9pPr marL="3885578" indent="-228563" algn="l" defTabSz="457127"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27" rtl="0" eaLnBrk="1" latinLnBrk="0" hangingPunct="1">
        <a:defRPr sz="1791" kern="1200">
          <a:solidFill>
            <a:schemeClr val="tx1"/>
          </a:solidFill>
          <a:latin typeface="+mn-lt"/>
          <a:ea typeface="+mn-ea"/>
          <a:cs typeface="+mn-cs"/>
        </a:defRPr>
      </a:lvl1pPr>
      <a:lvl2pPr marL="457127" algn="l" defTabSz="457127" rtl="0" eaLnBrk="1" latinLnBrk="0" hangingPunct="1">
        <a:defRPr sz="1791" kern="1200">
          <a:solidFill>
            <a:schemeClr val="tx1"/>
          </a:solidFill>
          <a:latin typeface="+mn-lt"/>
          <a:ea typeface="+mn-ea"/>
          <a:cs typeface="+mn-cs"/>
        </a:defRPr>
      </a:lvl2pPr>
      <a:lvl3pPr marL="914254" algn="l" defTabSz="457127" rtl="0" eaLnBrk="1" latinLnBrk="0" hangingPunct="1">
        <a:defRPr sz="1791" kern="1200">
          <a:solidFill>
            <a:schemeClr val="tx1"/>
          </a:solidFill>
          <a:latin typeface="+mn-lt"/>
          <a:ea typeface="+mn-ea"/>
          <a:cs typeface="+mn-cs"/>
        </a:defRPr>
      </a:lvl3pPr>
      <a:lvl4pPr marL="1371381" algn="l" defTabSz="457127" rtl="0" eaLnBrk="1" latinLnBrk="0" hangingPunct="1">
        <a:defRPr sz="1791" kern="1200">
          <a:solidFill>
            <a:schemeClr val="tx1"/>
          </a:solidFill>
          <a:latin typeface="+mn-lt"/>
          <a:ea typeface="+mn-ea"/>
          <a:cs typeface="+mn-cs"/>
        </a:defRPr>
      </a:lvl4pPr>
      <a:lvl5pPr marL="1828507" algn="l" defTabSz="457127" rtl="0" eaLnBrk="1" latinLnBrk="0" hangingPunct="1">
        <a:defRPr sz="1791" kern="1200">
          <a:solidFill>
            <a:schemeClr val="tx1"/>
          </a:solidFill>
          <a:latin typeface="+mn-lt"/>
          <a:ea typeface="+mn-ea"/>
          <a:cs typeface="+mn-cs"/>
        </a:defRPr>
      </a:lvl5pPr>
      <a:lvl6pPr marL="2285634" algn="l" defTabSz="457127" rtl="0" eaLnBrk="1" latinLnBrk="0" hangingPunct="1">
        <a:defRPr sz="1791" kern="1200">
          <a:solidFill>
            <a:schemeClr val="tx1"/>
          </a:solidFill>
          <a:latin typeface="+mn-lt"/>
          <a:ea typeface="+mn-ea"/>
          <a:cs typeface="+mn-cs"/>
        </a:defRPr>
      </a:lvl6pPr>
      <a:lvl7pPr marL="2742761" algn="l" defTabSz="457127" rtl="0" eaLnBrk="1" latinLnBrk="0" hangingPunct="1">
        <a:defRPr sz="1791" kern="1200">
          <a:solidFill>
            <a:schemeClr val="tx1"/>
          </a:solidFill>
          <a:latin typeface="+mn-lt"/>
          <a:ea typeface="+mn-ea"/>
          <a:cs typeface="+mn-cs"/>
        </a:defRPr>
      </a:lvl7pPr>
      <a:lvl8pPr marL="3199888" algn="l" defTabSz="457127" rtl="0" eaLnBrk="1" latinLnBrk="0" hangingPunct="1">
        <a:defRPr sz="1791" kern="1200">
          <a:solidFill>
            <a:schemeClr val="tx1"/>
          </a:solidFill>
          <a:latin typeface="+mn-lt"/>
          <a:ea typeface="+mn-ea"/>
          <a:cs typeface="+mn-cs"/>
        </a:defRPr>
      </a:lvl8pPr>
      <a:lvl9pPr marL="3657015" algn="l" defTabSz="457127" rtl="0" eaLnBrk="1" latinLnBrk="0" hangingPunct="1">
        <a:defRPr sz="179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sigmaxl.com/"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tiff"/></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43.wmf"/><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hyperlink" Target="http://www.sigmaxl.com/" TargetMode="External"/><Relationship Id="rId4" Type="http://schemas.openxmlformats.org/officeDocument/2006/relationships/image" Target="../media/image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ctrTitle"/>
          </p:nvPr>
        </p:nvSpPr>
        <p:spPr/>
        <p:txBody>
          <a:bodyPr/>
          <a:lstStyle/>
          <a:p>
            <a:r>
              <a:rPr lang="en-CA" sz="3600" dirty="0"/>
              <a:t>What’s New in SigmaXL</a:t>
            </a:r>
            <a:r>
              <a:rPr lang="en-US" altLang="en-US" sz="3600" baseline="30000" dirty="0">
                <a:cs typeface="Arial" panose="020B0604020202020204" pitchFamily="34" charset="0"/>
              </a:rPr>
              <a:t>®</a:t>
            </a:r>
            <a:r>
              <a:rPr lang="en-CA" sz="3600" dirty="0"/>
              <a:t> Version 11</a:t>
            </a:r>
            <a:br>
              <a:rPr lang="en-CA" sz="3600" dirty="0"/>
            </a:br>
            <a:br>
              <a:rPr lang="en-CA" sz="2400" dirty="0"/>
            </a:br>
            <a:r>
              <a:rPr lang="en-CA" sz="2800" dirty="0"/>
              <a:t>Part 2 of 3: General Full Factorial and </a:t>
            </a:r>
            <a:br>
              <a:rPr lang="en-CA" sz="2800" dirty="0"/>
            </a:br>
            <a:r>
              <a:rPr lang="en-CA" sz="2800" dirty="0"/>
              <a:t>Definitive Screening Designs</a:t>
            </a:r>
            <a:br>
              <a:rPr lang="en-CA" sz="2800" dirty="0"/>
            </a:br>
            <a:r>
              <a:rPr lang="en-CA" sz="2800" dirty="0"/>
              <a:t>Wednesday June 25, 2025</a:t>
            </a:r>
            <a:endParaRPr lang="en-US" sz="2800" dirty="0">
              <a:solidFill>
                <a:srgbClr val="000066"/>
              </a:solidFill>
            </a:endParaRPr>
          </a:p>
        </p:txBody>
      </p:sp>
      <p:sp>
        <p:nvSpPr>
          <p:cNvPr id="5" name="Rectangle 4"/>
          <p:cNvSpPr/>
          <p:nvPr/>
        </p:nvSpPr>
        <p:spPr>
          <a:xfrm>
            <a:off x="4196738" y="4653446"/>
            <a:ext cx="4561644" cy="1938992"/>
          </a:xfrm>
          <a:prstGeom prst="rect">
            <a:avLst/>
          </a:prstGeom>
        </p:spPr>
        <p:txBody>
          <a:bodyPr wrap="square">
            <a:spAutoFit/>
          </a:bodyPr>
          <a:lstStyle/>
          <a:p>
            <a:pPr algn="ctr"/>
            <a:r>
              <a:rPr lang="en-US" sz="2400" dirty="0">
                <a:solidFill>
                  <a:srgbClr val="000066"/>
                </a:solidFill>
              </a:rPr>
              <a:t>John Noguera, P.Eng.</a:t>
            </a:r>
            <a:br>
              <a:rPr lang="en-US" sz="2400" dirty="0">
                <a:solidFill>
                  <a:srgbClr val="000066"/>
                </a:solidFill>
              </a:rPr>
            </a:br>
            <a:r>
              <a:rPr lang="en-US" sz="2400" dirty="0">
                <a:solidFill>
                  <a:srgbClr val="000066"/>
                </a:solidFill>
              </a:rPr>
              <a:t>CTO &amp; Co-founder </a:t>
            </a:r>
            <a:br>
              <a:rPr lang="en-US" sz="2400" dirty="0">
                <a:solidFill>
                  <a:srgbClr val="000066"/>
                </a:solidFill>
              </a:rPr>
            </a:br>
            <a:r>
              <a:rPr lang="en-US" sz="2400" dirty="0">
                <a:solidFill>
                  <a:srgbClr val="000066"/>
                </a:solidFill>
              </a:rPr>
              <a:t>SigmaXL, Inc.</a:t>
            </a:r>
          </a:p>
          <a:p>
            <a:pPr algn="ctr"/>
            <a:r>
              <a:rPr lang="en-US" sz="2400" dirty="0">
                <a:solidFill>
                  <a:srgbClr val="000066"/>
                </a:solidFill>
                <a:hlinkClick r:id="rId3"/>
              </a:rPr>
              <a:t>www.SigmaXL.com</a:t>
            </a:r>
            <a:endParaRPr lang="en-US" sz="2400" dirty="0">
              <a:solidFill>
                <a:srgbClr val="000066"/>
              </a:solidFill>
            </a:endParaRPr>
          </a:p>
          <a:p>
            <a:pPr algn="ctr"/>
            <a:r>
              <a:rPr lang="en-US" sz="2400" dirty="0">
                <a:solidFill>
                  <a:srgbClr val="000066"/>
                </a:solidFill>
              </a:rPr>
              <a:t>www.linkedin.com/in/johnnoguera</a:t>
            </a:r>
            <a:endParaRPr lang="en-US" sz="2400" dirty="0"/>
          </a:p>
        </p:txBody>
      </p:sp>
      <p:pic>
        <p:nvPicPr>
          <p:cNvPr id="10" name="Picture 9"/>
          <p:cNvPicPr/>
          <p:nvPr/>
        </p:nvPicPr>
        <p:blipFill>
          <a:blip r:embed="rId4" cstate="print">
            <a:extLst>
              <a:ext uri="{28A0092B-C50C-407E-A947-70E740481C1C}">
                <a14:useLocalDpi xmlns:a14="http://schemas.microsoft.com/office/drawing/2010/main" val="0"/>
              </a:ext>
            </a:extLst>
          </a:blip>
          <a:stretch>
            <a:fillRect/>
          </a:stretch>
        </p:blipFill>
        <p:spPr>
          <a:xfrm>
            <a:off x="7696200" y="76200"/>
            <a:ext cx="1371600" cy="914400"/>
          </a:xfrm>
          <a:prstGeom prst="rect">
            <a:avLst/>
          </a:prstGeom>
          <a:ln>
            <a:solidFill>
              <a:srgbClr val="002060"/>
            </a:solidFill>
          </a:ln>
        </p:spPr>
      </p:pic>
      <p:pic>
        <p:nvPicPr>
          <p:cNvPr id="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375" y="-152400"/>
            <a:ext cx="9223375" cy="2173880"/>
          </a:xfrm>
          <a:prstGeom prst="rect">
            <a:avLst/>
          </a:prstGeom>
          <a:noFill/>
          <a:ln>
            <a:noFill/>
          </a:ln>
          <a:extLst>
            <a:ext uri="{909E8E84-426E-40DD-AFC4-6F175D3DCCD1}">
              <a14:hiddenFill xmlns:a14="http://schemas.microsoft.com/office/drawing/2010/main">
                <a:solidFill>
                  <a:schemeClr val="tx1">
                    <a:alpha val="0"/>
                  </a:schemeClr>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3" name="Picture 2">
            <a:extLst>
              <a:ext uri="{FF2B5EF4-FFF2-40B4-BE49-F238E27FC236}">
                <a16:creationId xmlns:a16="http://schemas.microsoft.com/office/drawing/2014/main" id="{9C3CB799-071C-42A9-F339-190AEE575CB7}"/>
              </a:ext>
            </a:extLst>
          </p:cNvPr>
          <p:cNvPicPr>
            <a:picLocks noChangeAspect="1"/>
          </p:cNvPicPr>
          <p:nvPr/>
        </p:nvPicPr>
        <p:blipFill>
          <a:blip r:embed="rId6"/>
          <a:stretch>
            <a:fillRect/>
          </a:stretch>
        </p:blipFill>
        <p:spPr>
          <a:xfrm>
            <a:off x="189706" y="4792781"/>
            <a:ext cx="4007032" cy="1660321"/>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26CF8B-9B88-EF08-4A04-B98AC89339E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58E5DE0-4E46-57FB-5FA3-A75E04177623}"/>
              </a:ext>
            </a:extLst>
          </p:cNvPr>
          <p:cNvSpPr>
            <a:spLocks noGrp="1"/>
          </p:cNvSpPr>
          <p:nvPr>
            <p:ph type="title"/>
          </p:nvPr>
        </p:nvSpPr>
        <p:spPr>
          <a:xfrm>
            <a:off x="457200" y="245610"/>
            <a:ext cx="8229600" cy="1143000"/>
          </a:xfrm>
          <a:prstGeom prst="rect">
            <a:avLst/>
          </a:prstGeom>
        </p:spPr>
        <p:txBody>
          <a:bodyPr/>
          <a:lstStyle/>
          <a:p>
            <a:r>
              <a:rPr lang="en-US" dirty="0"/>
              <a:t>General Full-Factorial Designs</a:t>
            </a:r>
          </a:p>
        </p:txBody>
      </p:sp>
      <p:pic>
        <p:nvPicPr>
          <p:cNvPr id="2" name="Picture 1">
            <a:extLst>
              <a:ext uri="{FF2B5EF4-FFF2-40B4-BE49-F238E27FC236}">
                <a16:creationId xmlns:a16="http://schemas.microsoft.com/office/drawing/2014/main" id="{6242F902-BC23-D9B8-3DC2-A6D2D82F0BC7}"/>
              </a:ext>
            </a:extLst>
          </p:cNvPr>
          <p:cNvPicPr>
            <a:picLocks noChangeAspect="1"/>
          </p:cNvPicPr>
          <p:nvPr/>
        </p:nvPicPr>
        <p:blipFill>
          <a:blip r:embed="rId2"/>
          <a:stretch>
            <a:fillRect/>
          </a:stretch>
        </p:blipFill>
        <p:spPr>
          <a:xfrm>
            <a:off x="127952" y="1008697"/>
            <a:ext cx="5763895" cy="4497705"/>
          </a:xfrm>
          <a:prstGeom prst="rect">
            <a:avLst/>
          </a:prstGeom>
        </p:spPr>
      </p:pic>
      <p:sp>
        <p:nvSpPr>
          <p:cNvPr id="7" name="TextBox 6">
            <a:extLst>
              <a:ext uri="{FF2B5EF4-FFF2-40B4-BE49-F238E27FC236}">
                <a16:creationId xmlns:a16="http://schemas.microsoft.com/office/drawing/2014/main" id="{04E8CED8-A5FF-1634-0B0A-6FA1473F49E8}"/>
              </a:ext>
            </a:extLst>
          </p:cNvPr>
          <p:cNvSpPr txBox="1"/>
          <p:nvPr/>
        </p:nvSpPr>
        <p:spPr>
          <a:xfrm>
            <a:off x="5984081" y="1008697"/>
            <a:ext cx="3159919" cy="5078313"/>
          </a:xfrm>
          <a:prstGeom prst="rect">
            <a:avLst/>
          </a:prstGeom>
          <a:noFill/>
          <a:ln w="19050">
            <a:solidFill>
              <a:srgbClr val="FF0000"/>
            </a:solidFill>
          </a:ln>
        </p:spPr>
        <p:txBody>
          <a:bodyPr wrap="square">
            <a:spAutoFit/>
          </a:bodyPr>
          <a:lstStyle/>
          <a:p>
            <a:pPr marL="228600" marR="0" indent="0">
              <a:spcAft>
                <a:spcPts val="1000"/>
              </a:spcAft>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R-Square, R-Square Adjusted and R-Square Predicted are all very good.  Block 1 and Placebo are the hidden reference values in the Parameter Estimates table.  Placebo is the reference value because it was specified as Level 1.  Drug 2 and Drug 3 show a significant effect to reduce Systolic BP. We see in the ANOVA for Predictors table that the Blocks Term is significant, so blocking on Age and Sex was appropriate for this experiment to reduce the experimental error.</a:t>
            </a:r>
          </a:p>
        </p:txBody>
      </p:sp>
    </p:spTree>
    <p:extLst>
      <p:ext uri="{BB962C8B-B14F-4D97-AF65-F5344CB8AC3E}">
        <p14:creationId xmlns:p14="http://schemas.microsoft.com/office/powerpoint/2010/main" val="795086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4243A3-06BC-020B-0176-2B9F14324C8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309E380-B614-2B5E-996F-D2CF53D1175C}"/>
              </a:ext>
            </a:extLst>
          </p:cNvPr>
          <p:cNvSpPr>
            <a:spLocks noGrp="1"/>
          </p:cNvSpPr>
          <p:nvPr>
            <p:ph type="title"/>
          </p:nvPr>
        </p:nvSpPr>
        <p:spPr>
          <a:xfrm>
            <a:off x="457200" y="245610"/>
            <a:ext cx="8229600" cy="1143000"/>
          </a:xfrm>
          <a:prstGeom prst="rect">
            <a:avLst/>
          </a:prstGeom>
        </p:spPr>
        <p:txBody>
          <a:bodyPr/>
          <a:lstStyle/>
          <a:p>
            <a:r>
              <a:rPr lang="en-US" dirty="0"/>
              <a:t>General Full-Factorial Designs</a:t>
            </a:r>
          </a:p>
        </p:txBody>
      </p:sp>
      <p:pic>
        <p:nvPicPr>
          <p:cNvPr id="3" name="Picture 2">
            <a:extLst>
              <a:ext uri="{FF2B5EF4-FFF2-40B4-BE49-F238E27FC236}">
                <a16:creationId xmlns:a16="http://schemas.microsoft.com/office/drawing/2014/main" id="{BDB0D3A1-A042-B729-4357-A218767D545E}"/>
              </a:ext>
            </a:extLst>
          </p:cNvPr>
          <p:cNvPicPr>
            <a:picLocks noChangeAspect="1"/>
          </p:cNvPicPr>
          <p:nvPr/>
        </p:nvPicPr>
        <p:blipFill>
          <a:blip r:embed="rId2"/>
          <a:stretch>
            <a:fillRect/>
          </a:stretch>
        </p:blipFill>
        <p:spPr>
          <a:xfrm>
            <a:off x="1485899" y="1793875"/>
            <a:ext cx="6172200" cy="2012950"/>
          </a:xfrm>
          <a:prstGeom prst="rect">
            <a:avLst/>
          </a:prstGeom>
        </p:spPr>
      </p:pic>
      <p:sp>
        <p:nvSpPr>
          <p:cNvPr id="6" name="TextBox 5">
            <a:extLst>
              <a:ext uri="{FF2B5EF4-FFF2-40B4-BE49-F238E27FC236}">
                <a16:creationId xmlns:a16="http://schemas.microsoft.com/office/drawing/2014/main" id="{FDF5D069-8EF9-62C6-B532-21695BC972C6}"/>
              </a:ext>
            </a:extLst>
          </p:cNvPr>
          <p:cNvSpPr txBox="1"/>
          <p:nvPr/>
        </p:nvSpPr>
        <p:spPr>
          <a:xfrm>
            <a:off x="1372790" y="4212090"/>
            <a:ext cx="6398419" cy="1477328"/>
          </a:xfrm>
          <a:prstGeom prst="rect">
            <a:avLst/>
          </a:prstGeom>
          <a:noFill/>
          <a:ln w="19050">
            <a:solidFill>
              <a:srgbClr val="FF0000"/>
            </a:solidFill>
          </a:ln>
        </p:spPr>
        <p:txBody>
          <a:bodyPr wrap="square">
            <a:spAutoFit/>
          </a:bodyPr>
          <a:lstStyle/>
          <a:p>
            <a:pPr marL="228600" marR="0" indent="0">
              <a:spcAft>
                <a:spcPts val="1000"/>
              </a:spcAft>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clearly see that Drug 3 has the lowest mean Systolic BP with Drug 2 as second lowest. We are not particularly interested in the Blocks other than the fact that they do contribute to the variability (and thereby reduce the experimental error in the model).</a:t>
            </a:r>
          </a:p>
        </p:txBody>
      </p:sp>
    </p:spTree>
    <p:extLst>
      <p:ext uri="{BB962C8B-B14F-4D97-AF65-F5344CB8AC3E}">
        <p14:creationId xmlns:p14="http://schemas.microsoft.com/office/powerpoint/2010/main" val="3622758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D307D7-6AFF-AD54-3346-A0AEE72DBA2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AA82C60-70C4-6137-2057-6AB66A0FAD7D}"/>
              </a:ext>
            </a:extLst>
          </p:cNvPr>
          <p:cNvSpPr>
            <a:spLocks noGrp="1"/>
          </p:cNvSpPr>
          <p:nvPr>
            <p:ph type="title"/>
          </p:nvPr>
        </p:nvSpPr>
        <p:spPr>
          <a:xfrm>
            <a:off x="457200" y="245610"/>
            <a:ext cx="8229600" cy="1143000"/>
          </a:xfrm>
          <a:prstGeom prst="rect">
            <a:avLst/>
          </a:prstGeom>
        </p:spPr>
        <p:txBody>
          <a:bodyPr/>
          <a:lstStyle/>
          <a:p>
            <a:r>
              <a:rPr lang="en-US" dirty="0"/>
              <a:t>General Full-Factorial Designs</a:t>
            </a:r>
          </a:p>
        </p:txBody>
      </p:sp>
      <p:pic>
        <p:nvPicPr>
          <p:cNvPr id="2" name="Picture 1">
            <a:extLst>
              <a:ext uri="{FF2B5EF4-FFF2-40B4-BE49-F238E27FC236}">
                <a16:creationId xmlns:a16="http://schemas.microsoft.com/office/drawing/2014/main" id="{154C64E0-D514-7301-B34A-3CD8021CE330}"/>
              </a:ext>
            </a:extLst>
          </p:cNvPr>
          <p:cNvPicPr>
            <a:picLocks noChangeAspect="1"/>
          </p:cNvPicPr>
          <p:nvPr/>
        </p:nvPicPr>
        <p:blipFill>
          <a:blip r:embed="rId2"/>
          <a:stretch>
            <a:fillRect/>
          </a:stretch>
        </p:blipFill>
        <p:spPr>
          <a:xfrm>
            <a:off x="457200" y="996266"/>
            <a:ext cx="5793105" cy="5283200"/>
          </a:xfrm>
          <a:prstGeom prst="rect">
            <a:avLst/>
          </a:prstGeom>
        </p:spPr>
      </p:pic>
      <p:sp>
        <p:nvSpPr>
          <p:cNvPr id="7" name="TextBox 6">
            <a:extLst>
              <a:ext uri="{FF2B5EF4-FFF2-40B4-BE49-F238E27FC236}">
                <a16:creationId xmlns:a16="http://schemas.microsoft.com/office/drawing/2014/main" id="{D0F1C588-547B-0B18-1A4E-27930B8FAD02}"/>
              </a:ext>
            </a:extLst>
          </p:cNvPr>
          <p:cNvSpPr txBox="1"/>
          <p:nvPr/>
        </p:nvSpPr>
        <p:spPr>
          <a:xfrm>
            <a:off x="6631781" y="3000376"/>
            <a:ext cx="2055019" cy="1477328"/>
          </a:xfrm>
          <a:prstGeom prst="rect">
            <a:avLst/>
          </a:prstGeom>
          <a:noFill/>
          <a:ln w="19050">
            <a:solidFill>
              <a:srgbClr val="FF0000"/>
            </a:solidFill>
          </a:ln>
        </p:spPr>
        <p:txBody>
          <a:bodyPr wrap="square">
            <a:spAutoFit/>
          </a:bodyPr>
          <a:lstStyle/>
          <a:p>
            <a:pPr marL="228600" marR="0" indent="0">
              <a:spcAft>
                <a:spcPts val="1000"/>
              </a:spcAft>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residual plots look good, with no obvious non-normality or patterns.</a:t>
            </a:r>
          </a:p>
        </p:txBody>
      </p:sp>
    </p:spTree>
    <p:extLst>
      <p:ext uri="{BB962C8B-B14F-4D97-AF65-F5344CB8AC3E}">
        <p14:creationId xmlns:p14="http://schemas.microsoft.com/office/powerpoint/2010/main" val="630261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3A99C7-4995-49F0-81C2-0021BC79D3E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9B54A1F-26F9-B286-5FFD-F1459877BB29}"/>
              </a:ext>
            </a:extLst>
          </p:cNvPr>
          <p:cNvSpPr>
            <a:spLocks noGrp="1"/>
          </p:cNvSpPr>
          <p:nvPr>
            <p:ph type="title"/>
          </p:nvPr>
        </p:nvSpPr>
        <p:spPr>
          <a:xfrm>
            <a:off x="457200" y="245610"/>
            <a:ext cx="8229600" cy="1143000"/>
          </a:xfrm>
          <a:prstGeom prst="rect">
            <a:avLst/>
          </a:prstGeom>
        </p:spPr>
        <p:txBody>
          <a:bodyPr/>
          <a:lstStyle/>
          <a:p>
            <a:r>
              <a:rPr lang="en-US" dirty="0"/>
              <a:t>General Full-Factorial Designs</a:t>
            </a:r>
          </a:p>
        </p:txBody>
      </p:sp>
      <p:pic>
        <p:nvPicPr>
          <p:cNvPr id="3" name="Picture 2">
            <a:extLst>
              <a:ext uri="{FF2B5EF4-FFF2-40B4-BE49-F238E27FC236}">
                <a16:creationId xmlns:a16="http://schemas.microsoft.com/office/drawing/2014/main" id="{EF511891-6A91-0443-2CBD-48110E248E75}"/>
              </a:ext>
            </a:extLst>
          </p:cNvPr>
          <p:cNvPicPr>
            <a:picLocks noChangeAspect="1"/>
          </p:cNvPicPr>
          <p:nvPr/>
        </p:nvPicPr>
        <p:blipFill>
          <a:blip r:embed="rId2"/>
          <a:stretch>
            <a:fillRect/>
          </a:stretch>
        </p:blipFill>
        <p:spPr>
          <a:xfrm>
            <a:off x="1668145" y="2081847"/>
            <a:ext cx="5807710" cy="2694305"/>
          </a:xfrm>
          <a:prstGeom prst="rect">
            <a:avLst/>
          </a:prstGeom>
        </p:spPr>
      </p:pic>
      <p:sp>
        <p:nvSpPr>
          <p:cNvPr id="6" name="TextBox 5">
            <a:extLst>
              <a:ext uri="{FF2B5EF4-FFF2-40B4-BE49-F238E27FC236}">
                <a16:creationId xmlns:a16="http://schemas.microsoft.com/office/drawing/2014/main" id="{B9081CE8-E6C1-96EF-FFC6-DE6F4AEF6B40}"/>
              </a:ext>
            </a:extLst>
          </p:cNvPr>
          <p:cNvSpPr txBox="1"/>
          <p:nvPr/>
        </p:nvSpPr>
        <p:spPr>
          <a:xfrm>
            <a:off x="1510903" y="1088897"/>
            <a:ext cx="6122194" cy="646331"/>
          </a:xfrm>
          <a:prstGeom prst="rect">
            <a:avLst/>
          </a:prstGeom>
          <a:noFill/>
          <a:ln w="19050">
            <a:solidFill>
              <a:srgbClr val="FF0000"/>
            </a:solidFill>
          </a:ln>
        </p:spPr>
        <p:txBody>
          <a:bodyPr wrap="square">
            <a:spAutoFit/>
          </a:bodyPr>
          <a:lstStyle/>
          <a:p>
            <a:pPr marR="0" lvl="0" rtl="0">
              <a:spcAft>
                <a:spcPts val="1000"/>
              </a:spcAft>
              <a:tabLst>
                <a:tab pos="2286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Now we will re-analyze this experiment using General Linear Model. Click Sheet Systolic and select the data as shown:</a:t>
            </a:r>
          </a:p>
        </p:txBody>
      </p:sp>
    </p:spTree>
    <p:extLst>
      <p:ext uri="{BB962C8B-B14F-4D97-AF65-F5344CB8AC3E}">
        <p14:creationId xmlns:p14="http://schemas.microsoft.com/office/powerpoint/2010/main" val="29073076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E1C30E-DFFF-8A6D-0664-63B53B20669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63285D6-10F7-4EDB-6759-6779DE28DAA2}"/>
              </a:ext>
            </a:extLst>
          </p:cNvPr>
          <p:cNvSpPr>
            <a:spLocks noGrp="1"/>
          </p:cNvSpPr>
          <p:nvPr>
            <p:ph type="title"/>
          </p:nvPr>
        </p:nvSpPr>
        <p:spPr>
          <a:xfrm>
            <a:off x="457200" y="245610"/>
            <a:ext cx="8229600" cy="1143000"/>
          </a:xfrm>
          <a:prstGeom prst="rect">
            <a:avLst/>
          </a:prstGeom>
        </p:spPr>
        <p:txBody>
          <a:bodyPr/>
          <a:lstStyle/>
          <a:p>
            <a:r>
              <a:rPr lang="en-US" dirty="0"/>
              <a:t>General Full-Factorial Designs</a:t>
            </a:r>
          </a:p>
        </p:txBody>
      </p:sp>
      <p:sp>
        <p:nvSpPr>
          <p:cNvPr id="5" name="TextBox 4">
            <a:extLst>
              <a:ext uri="{FF2B5EF4-FFF2-40B4-BE49-F238E27FC236}">
                <a16:creationId xmlns:a16="http://schemas.microsoft.com/office/drawing/2014/main" id="{6CE269C8-17E6-0F21-BF2F-2A67064F0ADD}"/>
              </a:ext>
            </a:extLst>
          </p:cNvPr>
          <p:cNvSpPr txBox="1"/>
          <p:nvPr/>
        </p:nvSpPr>
        <p:spPr>
          <a:xfrm>
            <a:off x="1939528" y="1362179"/>
            <a:ext cx="5264944" cy="646331"/>
          </a:xfrm>
          <a:prstGeom prst="rect">
            <a:avLst/>
          </a:prstGeom>
          <a:noFill/>
          <a:ln w="19050">
            <a:solidFill>
              <a:srgbClr val="FF0000"/>
            </a:solidFill>
          </a:ln>
        </p:spPr>
        <p:txBody>
          <a:bodyPr wrap="square">
            <a:spAutoFit/>
          </a:bodyPr>
          <a:lstStyle/>
          <a:p>
            <a:pPr marR="0" lvl="0" rtl="0">
              <a:spcAft>
                <a:spcPts val="1000"/>
              </a:spcAft>
              <a:tabLst>
                <a:tab pos="228600" algn="l"/>
              </a:tabLst>
            </a:pP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SigmaXL &gt; Statistical Tools &gt; General Linear Model &gt; Fit General Linear Model</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A7E955C0-58A2-7901-181C-C2142FD51F28}"/>
              </a:ext>
            </a:extLst>
          </p:cNvPr>
          <p:cNvPicPr>
            <a:picLocks noChangeAspect="1"/>
          </p:cNvPicPr>
          <p:nvPr/>
        </p:nvPicPr>
        <p:blipFill>
          <a:blip r:embed="rId2"/>
          <a:stretch>
            <a:fillRect/>
          </a:stretch>
        </p:blipFill>
        <p:spPr>
          <a:xfrm>
            <a:off x="102235" y="2275210"/>
            <a:ext cx="5720080" cy="4213225"/>
          </a:xfrm>
          <a:prstGeom prst="rect">
            <a:avLst/>
          </a:prstGeom>
        </p:spPr>
      </p:pic>
      <p:pic>
        <p:nvPicPr>
          <p:cNvPr id="8" name="Picture 7">
            <a:extLst>
              <a:ext uri="{FF2B5EF4-FFF2-40B4-BE49-F238E27FC236}">
                <a16:creationId xmlns:a16="http://schemas.microsoft.com/office/drawing/2014/main" id="{BC644C35-F2B4-F4D1-80E6-5607F013D534}"/>
              </a:ext>
            </a:extLst>
          </p:cNvPr>
          <p:cNvPicPr>
            <a:picLocks noChangeAspect="1"/>
          </p:cNvPicPr>
          <p:nvPr/>
        </p:nvPicPr>
        <p:blipFill>
          <a:blip r:embed="rId3"/>
          <a:stretch>
            <a:fillRect/>
          </a:stretch>
        </p:blipFill>
        <p:spPr>
          <a:xfrm>
            <a:off x="5901055" y="2275210"/>
            <a:ext cx="3140710" cy="1399397"/>
          </a:xfrm>
          <a:prstGeom prst="rect">
            <a:avLst/>
          </a:prstGeom>
        </p:spPr>
      </p:pic>
    </p:spTree>
    <p:extLst>
      <p:ext uri="{BB962C8B-B14F-4D97-AF65-F5344CB8AC3E}">
        <p14:creationId xmlns:p14="http://schemas.microsoft.com/office/powerpoint/2010/main" val="25118911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0C1D72-C97A-1D53-F04B-3DD48E83D98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A586D59-60EE-65FA-F83A-00BA8EB09DA9}"/>
              </a:ext>
            </a:extLst>
          </p:cNvPr>
          <p:cNvSpPr>
            <a:spLocks noGrp="1"/>
          </p:cNvSpPr>
          <p:nvPr>
            <p:ph type="title"/>
          </p:nvPr>
        </p:nvSpPr>
        <p:spPr>
          <a:xfrm>
            <a:off x="457200" y="245610"/>
            <a:ext cx="8229600" cy="1143000"/>
          </a:xfrm>
          <a:prstGeom prst="rect">
            <a:avLst/>
          </a:prstGeom>
        </p:spPr>
        <p:txBody>
          <a:bodyPr/>
          <a:lstStyle/>
          <a:p>
            <a:r>
              <a:rPr lang="en-US" dirty="0"/>
              <a:t>General Full-Factorial Designs</a:t>
            </a:r>
          </a:p>
        </p:txBody>
      </p:sp>
      <p:pic>
        <p:nvPicPr>
          <p:cNvPr id="2" name="Picture 1">
            <a:extLst>
              <a:ext uri="{FF2B5EF4-FFF2-40B4-BE49-F238E27FC236}">
                <a16:creationId xmlns:a16="http://schemas.microsoft.com/office/drawing/2014/main" id="{EF831757-1140-C0F3-AFE3-EC5821498BC3}"/>
              </a:ext>
            </a:extLst>
          </p:cNvPr>
          <p:cNvPicPr>
            <a:picLocks noChangeAspect="1"/>
          </p:cNvPicPr>
          <p:nvPr/>
        </p:nvPicPr>
        <p:blipFill>
          <a:blip r:embed="rId2"/>
          <a:stretch>
            <a:fillRect/>
          </a:stretch>
        </p:blipFill>
        <p:spPr>
          <a:xfrm>
            <a:off x="358485" y="1388610"/>
            <a:ext cx="8427030" cy="2675890"/>
          </a:xfrm>
          <a:prstGeom prst="rect">
            <a:avLst/>
          </a:prstGeom>
        </p:spPr>
      </p:pic>
      <p:sp>
        <p:nvSpPr>
          <p:cNvPr id="6" name="TextBox 5">
            <a:extLst>
              <a:ext uri="{FF2B5EF4-FFF2-40B4-BE49-F238E27FC236}">
                <a16:creationId xmlns:a16="http://schemas.microsoft.com/office/drawing/2014/main" id="{7ED7392B-C612-D328-9641-496BB9B43331}"/>
              </a:ext>
            </a:extLst>
          </p:cNvPr>
          <p:cNvSpPr txBox="1"/>
          <p:nvPr/>
        </p:nvSpPr>
        <p:spPr>
          <a:xfrm>
            <a:off x="2274094" y="4540814"/>
            <a:ext cx="4595812" cy="646331"/>
          </a:xfrm>
          <a:prstGeom prst="rect">
            <a:avLst/>
          </a:prstGeom>
          <a:noFill/>
          <a:ln w="19050">
            <a:solidFill>
              <a:srgbClr val="FF0000"/>
            </a:solidFill>
          </a:ln>
        </p:spPr>
        <p:txBody>
          <a:bodyPr wrap="square">
            <a:spAutoFit/>
          </a:bodyPr>
          <a:lstStyle/>
          <a:p>
            <a:pPr marL="228600" marR="0" indent="0">
              <a:spcAft>
                <a:spcPts val="1000"/>
              </a:spcAft>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see that for Drug Treatment there is no overlap on the confidence intervals. </a:t>
            </a:r>
          </a:p>
        </p:txBody>
      </p:sp>
    </p:spTree>
    <p:extLst>
      <p:ext uri="{BB962C8B-B14F-4D97-AF65-F5344CB8AC3E}">
        <p14:creationId xmlns:p14="http://schemas.microsoft.com/office/powerpoint/2010/main" val="20072779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8FBBA4-518E-ED6F-9498-6301F94F104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23CE14C-50CF-D88A-9F9D-2824E9D3624F}"/>
              </a:ext>
            </a:extLst>
          </p:cNvPr>
          <p:cNvSpPr>
            <a:spLocks noGrp="1"/>
          </p:cNvSpPr>
          <p:nvPr>
            <p:ph type="title"/>
          </p:nvPr>
        </p:nvSpPr>
        <p:spPr>
          <a:xfrm>
            <a:off x="457200" y="245610"/>
            <a:ext cx="8229600" cy="1143000"/>
          </a:xfrm>
          <a:prstGeom prst="rect">
            <a:avLst/>
          </a:prstGeom>
        </p:spPr>
        <p:txBody>
          <a:bodyPr/>
          <a:lstStyle/>
          <a:p>
            <a:r>
              <a:rPr lang="en-US" dirty="0"/>
              <a:t>General Full-Factorial Designs</a:t>
            </a:r>
          </a:p>
        </p:txBody>
      </p:sp>
      <p:pic>
        <p:nvPicPr>
          <p:cNvPr id="3" name="Picture 2">
            <a:extLst>
              <a:ext uri="{FF2B5EF4-FFF2-40B4-BE49-F238E27FC236}">
                <a16:creationId xmlns:a16="http://schemas.microsoft.com/office/drawing/2014/main" id="{EF716D8B-542B-31DF-71FB-87B7F1713FB3}"/>
              </a:ext>
            </a:extLst>
          </p:cNvPr>
          <p:cNvPicPr>
            <a:picLocks noChangeAspect="1"/>
          </p:cNvPicPr>
          <p:nvPr/>
        </p:nvPicPr>
        <p:blipFill>
          <a:blip r:embed="rId2"/>
          <a:stretch>
            <a:fillRect/>
          </a:stretch>
        </p:blipFill>
        <p:spPr>
          <a:xfrm>
            <a:off x="737312" y="1673613"/>
            <a:ext cx="7669376" cy="1287145"/>
          </a:xfrm>
          <a:prstGeom prst="rect">
            <a:avLst/>
          </a:prstGeom>
        </p:spPr>
      </p:pic>
      <p:sp>
        <p:nvSpPr>
          <p:cNvPr id="7" name="TextBox 6">
            <a:extLst>
              <a:ext uri="{FF2B5EF4-FFF2-40B4-BE49-F238E27FC236}">
                <a16:creationId xmlns:a16="http://schemas.microsoft.com/office/drawing/2014/main" id="{1ED11BFE-B123-9CEE-67E5-B2C56B3BDE7D}"/>
              </a:ext>
            </a:extLst>
          </p:cNvPr>
          <p:cNvSpPr txBox="1"/>
          <p:nvPr/>
        </p:nvSpPr>
        <p:spPr>
          <a:xfrm>
            <a:off x="2274094" y="3401288"/>
            <a:ext cx="4595812" cy="1754326"/>
          </a:xfrm>
          <a:prstGeom prst="rect">
            <a:avLst/>
          </a:prstGeom>
          <a:noFill/>
          <a:ln w="19050">
            <a:solidFill>
              <a:srgbClr val="FF0000"/>
            </a:solidFill>
          </a:ln>
        </p:spPr>
        <p:txBody>
          <a:bodyPr wrap="square">
            <a:spAutoFit/>
          </a:bodyPr>
          <a:lstStyle/>
          <a:p>
            <a:pPr marL="228600" marR="0">
              <a:spcAft>
                <a:spcPts val="1000"/>
              </a:spcAft>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Tukey Pairwise Comparison of Means for Treatment table clearly shows that all of the drugs are significantly better than the Placebo to reduce Systolic BP, but Drug 3 has the largest difference of 16.2 and is significantly better than Drug 1 and Drug 2.</a:t>
            </a:r>
          </a:p>
        </p:txBody>
      </p:sp>
    </p:spTree>
    <p:extLst>
      <p:ext uri="{BB962C8B-B14F-4D97-AF65-F5344CB8AC3E}">
        <p14:creationId xmlns:p14="http://schemas.microsoft.com/office/powerpoint/2010/main" val="29923929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2B916A-1E82-D748-05D2-6E07443532D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B8E2100-2E62-9F88-FA09-869A05BF1796}"/>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sp>
        <p:nvSpPr>
          <p:cNvPr id="2" name="Rectangle 1">
            <a:extLst>
              <a:ext uri="{FF2B5EF4-FFF2-40B4-BE49-F238E27FC236}">
                <a16:creationId xmlns:a16="http://schemas.microsoft.com/office/drawing/2014/main" id="{E0A3C6A4-8FFB-55C4-D1E6-830138071DF4}"/>
              </a:ext>
            </a:extLst>
          </p:cNvPr>
          <p:cNvSpPr>
            <a:spLocks noChangeArrowheads="1"/>
          </p:cNvSpPr>
          <p:nvPr/>
        </p:nvSpPr>
        <p:spPr bwMode="auto">
          <a:xfrm>
            <a:off x="209550" y="1404968"/>
            <a:ext cx="874395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048000" algn="ctr"/>
                <a:tab pos="6032500" algn="r"/>
              </a:tabLst>
            </a:pPr>
            <a:r>
              <a:rPr kumimoji="0" lang="en-US" altLang="zh-CN" sz="24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Three-level Definitive Screening Designs (DSD) were introduced by </a:t>
            </a:r>
            <a:r>
              <a:rPr kumimoji="0" lang="en-US" altLang="zh-CN" sz="2400" b="0" i="0" u="none" strike="noStrike" cap="none" normalizeH="0" baseline="0" dirty="0">
                <a:ln>
                  <a:noFill/>
                </a:ln>
                <a:solidFill>
                  <a:srgbClr val="222222"/>
                </a:solidFill>
                <a:effectLst/>
                <a:latin typeface="Calibri" panose="020F0502020204030204" pitchFamily="34" charset="0"/>
                <a:ea typeface="Times New Roman" panose="02020603050405020304" pitchFamily="18" charset="0"/>
                <a:cs typeface="Calibri" panose="020F0502020204030204" pitchFamily="34" charset="0"/>
              </a:rPr>
              <a:t>Jones and Nachtsheim</a:t>
            </a:r>
            <a:r>
              <a:rPr lang="en-US" altLang="zh-CN" sz="2400" dirty="0">
                <a:latin typeface="Calibri" panose="020F0502020204030204" pitchFamily="34" charset="0"/>
                <a:ea typeface="DengXian" panose="02010600030101010101" pitchFamily="2" charset="-122"/>
                <a:cs typeface="Calibri" panose="020F0502020204030204" pitchFamily="34" charset="0"/>
              </a:rPr>
              <a:t> [1]</a:t>
            </a:r>
            <a:r>
              <a:rPr kumimoji="0" lang="en-US" altLang="zh-CN" sz="24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 with the following desirable properties:</a:t>
            </a:r>
            <a:endParaRPr kumimoji="0" lang="en-US" altLang="zh-CN" sz="2400" b="0" i="0" u="none" strike="noStrike" cap="none" normalizeH="0" baseline="0" dirty="0">
              <a:ln>
                <a:noFill/>
              </a:ln>
              <a:solidFill>
                <a:schemeClr val="tx1"/>
              </a:solidFill>
              <a:effectLst/>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US" altLang="zh-CN" sz="24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The number of required runs is only one more than twice the number of factors. </a:t>
            </a:r>
            <a:endParaRPr kumimoji="0" lang="en-US" altLang="zh-CN" sz="2400" b="0" i="0" u="none" strike="noStrike" cap="none" normalizeH="0" baseline="0" dirty="0">
              <a:ln>
                <a:noFill/>
              </a:ln>
              <a:solidFill>
                <a:schemeClr val="tx1"/>
              </a:solidFill>
              <a:effectLst/>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US" altLang="zh-CN" sz="24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Unlike resolution III designs, main effects are completely independent of two-factor interactions. As a result, estimates of main effects are not biased by the presence of active two-factor interactions, regardless of whether the interactions are included in the model. </a:t>
            </a:r>
          </a:p>
          <a:p>
            <a:pPr marL="342900" lvl="0" indent="-342900" defTabSz="914400">
              <a:buFont typeface="Arial" panose="020B0604020202020204" pitchFamily="34" charset="0"/>
              <a:buChar char="•"/>
            </a:pPr>
            <a:r>
              <a:rPr lang="en-US" altLang="zh-CN" sz="2400" dirty="0">
                <a:latin typeface="Calibri" panose="020F0502020204030204" pitchFamily="34" charset="0"/>
                <a:ea typeface="DengXian" panose="02010600030101010101" pitchFamily="2" charset="-122"/>
                <a:cs typeface="Calibri" panose="020F0502020204030204" pitchFamily="34" charset="0"/>
              </a:rPr>
              <a:t>Unlike resolution IV designs, two-factor interactions are not completely confounded with other two-factor interactions, although they may be correlated.</a:t>
            </a:r>
            <a:endParaRPr kumimoji="0" lang="en-US" altLang="zh-CN" sz="24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6606108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F49F27-081C-CB33-8114-72F8A2BE847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E564EFE-9BD0-8744-47FA-C89B2D5CAFCC}"/>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sp>
        <p:nvSpPr>
          <p:cNvPr id="2" name="Rectangle 1">
            <a:extLst>
              <a:ext uri="{FF2B5EF4-FFF2-40B4-BE49-F238E27FC236}">
                <a16:creationId xmlns:a16="http://schemas.microsoft.com/office/drawing/2014/main" id="{E56E13D0-B931-0AEA-10B7-C0978EF2BDC4}"/>
              </a:ext>
            </a:extLst>
          </p:cNvPr>
          <p:cNvSpPr>
            <a:spLocks noChangeArrowheads="1"/>
          </p:cNvSpPr>
          <p:nvPr/>
        </p:nvSpPr>
        <p:spPr bwMode="auto">
          <a:xfrm>
            <a:off x="647700" y="1166842"/>
            <a:ext cx="750570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9p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US" altLang="zh-CN" sz="24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Unlike resolution III, IV, and V designs with added center points, all quadratic effects are estimable in models comprised of any number of linear and quadratic main-effects terms. </a:t>
            </a:r>
            <a:endParaRPr lang="en-US" altLang="zh-CN" sz="2400" dirty="0"/>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US" altLang="zh-CN" sz="24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Quadratic effects are orthogonal to main effects and not completely confounded (though correlated) with interaction effects. </a:t>
            </a:r>
            <a:endParaRPr lang="en-US" altLang="zh-CN" sz="2400" dirty="0"/>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US" altLang="zh-CN" sz="24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With 6 through (at least) 12 factors, the designs are capable of estimating all possible full quadratic models involving three or fewer factors with very high levels of statistical efficiency. Note that this assumes sparsity of effects.</a:t>
            </a:r>
            <a:endParaRPr kumimoji="0" lang="en-US" altLang="zh-CN" sz="24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285958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672760-5B62-6C0E-9528-C16FB2F7820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B4CEB46-E262-AB4A-FF41-B4FC75DB84AA}"/>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sp>
        <p:nvSpPr>
          <p:cNvPr id="2" name="Rectangle 1">
            <a:extLst>
              <a:ext uri="{FF2B5EF4-FFF2-40B4-BE49-F238E27FC236}">
                <a16:creationId xmlns:a16="http://schemas.microsoft.com/office/drawing/2014/main" id="{622FE82F-558D-1FBD-2FDA-A4A5F8587FA1}"/>
              </a:ext>
            </a:extLst>
          </p:cNvPr>
          <p:cNvSpPr>
            <a:spLocks noChangeArrowheads="1"/>
          </p:cNvSpPr>
          <p:nvPr/>
        </p:nvSpPr>
        <p:spPr bwMode="auto">
          <a:xfrm>
            <a:off x="714375" y="1267925"/>
            <a:ext cx="7505700"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9p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US" altLang="zh-CN" sz="24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DSDs accommodate both continuous and two-level categorical factors, providing versatility for a wide range of applications.</a:t>
            </a:r>
            <a:endParaRPr lang="en-US" altLang="zh-CN" sz="2400" dirty="0"/>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US" altLang="zh-CN" sz="24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You can add runs to a DSD by creating a DSD with more factors than necessary and dropping the extra factors. The resulting design has all of the properties above and has more power as well as the ability to identify more second-order effects.</a:t>
            </a:r>
            <a:endParaRPr lang="en-US" altLang="zh-CN" sz="2400" dirty="0"/>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US" altLang="zh-CN" sz="24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Montgomery [2]</a:t>
            </a:r>
            <a:r>
              <a:rPr kumimoji="0" lang="en-CA" altLang="zh-CN" sz="24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zh-CN" sz="24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also notes: “These designs are an excellent compromise between resolution III fractions for screening and small RSM designs. They also admit the possibility of moving directly from screening to optimization using the results of a single experiment”.</a:t>
            </a:r>
            <a:endParaRPr kumimoji="0" lang="en-US" altLang="zh-CN"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31383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45610"/>
            <a:ext cx="8229600" cy="1143000"/>
          </a:xfrm>
          <a:prstGeom prst="rect">
            <a:avLst/>
          </a:prstGeom>
        </p:spPr>
        <p:txBody>
          <a:bodyPr/>
          <a:lstStyle/>
          <a:p>
            <a:r>
              <a:rPr lang="en-US" dirty="0"/>
              <a:t>Agenda</a:t>
            </a:r>
          </a:p>
        </p:txBody>
      </p:sp>
      <p:sp>
        <p:nvSpPr>
          <p:cNvPr id="5" name="Text Placeholder 4"/>
          <p:cNvSpPr>
            <a:spLocks noGrp="1"/>
          </p:cNvSpPr>
          <p:nvPr>
            <p:ph type="body" sz="quarter" idx="10"/>
          </p:nvPr>
        </p:nvSpPr>
        <p:spPr>
          <a:xfrm>
            <a:off x="1250507" y="1072964"/>
            <a:ext cx="7690105" cy="3915580"/>
          </a:xfrm>
        </p:spPr>
        <p:txBody>
          <a:bodyPr/>
          <a:lstStyle/>
          <a:p>
            <a:r>
              <a:rPr lang="en-CA" sz="3217" dirty="0"/>
              <a:t>General Full Factorial Designs</a:t>
            </a:r>
          </a:p>
          <a:p>
            <a:pPr lvl="1"/>
            <a:r>
              <a:rPr lang="en-CA" sz="2800" dirty="0"/>
              <a:t>Example: Randomized Complete Block Design (RCBD) to reduce Blood Pressure</a:t>
            </a:r>
          </a:p>
          <a:p>
            <a:pPr marL="457127" lvl="1" indent="0">
              <a:buNone/>
            </a:pPr>
            <a:endParaRPr lang="en-CA" sz="2800" dirty="0"/>
          </a:p>
          <a:p>
            <a:r>
              <a:rPr lang="en-CA" sz="3217" dirty="0"/>
              <a:t>Definitive Screening Designs</a:t>
            </a:r>
          </a:p>
          <a:p>
            <a:pPr lvl="1"/>
            <a:r>
              <a:rPr lang="en-CA" sz="2800" dirty="0"/>
              <a:t>Introduction</a:t>
            </a:r>
          </a:p>
          <a:p>
            <a:pPr lvl="1"/>
            <a:r>
              <a:rPr lang="en-CA" sz="2800" dirty="0"/>
              <a:t>Example: Six Factor Cake Bake</a:t>
            </a:r>
          </a:p>
          <a:p>
            <a:pPr marL="457127" lvl="1" indent="0">
              <a:buNone/>
            </a:pPr>
            <a:endParaRPr lang="en-CA" sz="2800" dirty="0"/>
          </a:p>
          <a:p>
            <a:pPr lvl="1"/>
            <a:endParaRPr lang="en-CA" sz="2800" dirty="0"/>
          </a:p>
          <a:p>
            <a:pPr marL="457127" lvl="1" indent="0">
              <a:buNone/>
            </a:pPr>
            <a:endParaRPr lang="en-CA" sz="2800" dirty="0"/>
          </a:p>
        </p:txBody>
      </p:sp>
    </p:spTree>
    <p:extLst>
      <p:ext uri="{BB962C8B-B14F-4D97-AF65-F5344CB8AC3E}">
        <p14:creationId xmlns:p14="http://schemas.microsoft.com/office/powerpoint/2010/main" val="30149604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BF9C68-2C33-1930-4055-6C66427686F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4347BDB-A063-690E-A291-0533475AB937}"/>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sp>
        <p:nvSpPr>
          <p:cNvPr id="2" name="Rectangle 1">
            <a:extLst>
              <a:ext uri="{FF2B5EF4-FFF2-40B4-BE49-F238E27FC236}">
                <a16:creationId xmlns:a16="http://schemas.microsoft.com/office/drawing/2014/main" id="{67B91EE7-1573-194B-9BA5-43086EB59146}"/>
              </a:ext>
            </a:extLst>
          </p:cNvPr>
          <p:cNvSpPr>
            <a:spLocks noChangeArrowheads="1"/>
          </p:cNvSpPr>
          <p:nvPr/>
        </p:nvSpPr>
        <p:spPr bwMode="auto">
          <a:xfrm>
            <a:off x="714375" y="2375921"/>
            <a:ext cx="750570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1pPr>
            <a:lvl2pPr marL="457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2pPr>
            <a:lvl3pPr marL="914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3pPr>
            <a:lvl4pPr marL="1371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4pPr>
            <a:lvl5pPr marL="18288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5pPr>
            <a:lvl6pPr marL="22860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6pPr>
            <a:lvl7pPr marL="27432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7pPr>
            <a:lvl8pPr marL="32004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8pPr>
            <a:lvl9pPr marL="3657600" eaLnBrk="0" fontAlgn="base" hangingPunct="0">
              <a:spcBef>
                <a:spcPct val="0"/>
              </a:spcBef>
              <a:spcAft>
                <a:spcPct val="0"/>
              </a:spcAft>
              <a:tabLst>
                <a:tab pos="3048000" algn="ctr"/>
                <a:tab pos="6032500" algn="r"/>
              </a:tabLst>
              <a:defRPr>
                <a:solidFill>
                  <a:schemeClr val="tx1"/>
                </a:solidFill>
                <a:latin typeface="Arial" panose="020B0604020202020204" pitchFamily="34" charset="0"/>
              </a:defRPr>
            </a:lvl9p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3048000" algn="ctr"/>
                <a:tab pos="6032500" algn="r"/>
              </a:tabLst>
            </a:pPr>
            <a:r>
              <a:rPr kumimoji="0" lang="en-CA" altLang="zh-CN" sz="24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Calibri" panose="020F0502020204030204" pitchFamily="34" charset="0"/>
              </a:rPr>
              <a:t>A Definitive Screening Design (DSD) is considered “definitive” because it provides clear, unambiguous results that overcome the primary limitations of traditional screening experiments, often eliminating the immediate need for follow-up experiments. It effectively makes the screening process more conclusive and decisive.</a:t>
            </a:r>
          </a:p>
        </p:txBody>
      </p:sp>
    </p:spTree>
    <p:extLst>
      <p:ext uri="{BB962C8B-B14F-4D97-AF65-F5344CB8AC3E}">
        <p14:creationId xmlns:p14="http://schemas.microsoft.com/office/powerpoint/2010/main" val="16115547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BCFD1D-9367-83D6-343C-1A43351D580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1859C52-538C-92D2-8B8A-0B608BA3969F}"/>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sp>
        <p:nvSpPr>
          <p:cNvPr id="5" name="TextBox 4">
            <a:extLst>
              <a:ext uri="{FF2B5EF4-FFF2-40B4-BE49-F238E27FC236}">
                <a16:creationId xmlns:a16="http://schemas.microsoft.com/office/drawing/2014/main" id="{565EC4FB-68A3-778D-594C-065F72150C11}"/>
              </a:ext>
            </a:extLst>
          </p:cNvPr>
          <p:cNvSpPr txBox="1"/>
          <p:nvPr/>
        </p:nvSpPr>
        <p:spPr>
          <a:xfrm>
            <a:off x="1688306" y="1139815"/>
            <a:ext cx="6388894" cy="1477328"/>
          </a:xfrm>
          <a:prstGeom prst="rect">
            <a:avLst/>
          </a:prstGeom>
          <a:noFill/>
          <a:ln w="19050">
            <a:solidFill>
              <a:srgbClr val="FF0000"/>
            </a:solidFill>
          </a:ln>
        </p:spPr>
        <p:txBody>
          <a:bodyPr wrap="square">
            <a:spAutoFit/>
          </a:bodyPr>
          <a:lstStyle/>
          <a:p>
            <a:pPr marR="0" lvl="0" rtl="0">
              <a:spcAft>
                <a:spcPts val="1000"/>
              </a:spcAft>
              <a:tabLst>
                <a:tab pos="228600" algn="l"/>
              </a:tabLst>
            </a:pPr>
            <a:r>
              <a:rPr lang="en-CA" sz="1800" dirty="0">
                <a:effectLst/>
                <a:latin typeface="Calibri" panose="020F0502020204030204" pitchFamily="34" charset="0"/>
                <a:ea typeface="Times New Roman" panose="02020603050405020304" pitchFamily="18" charset="0"/>
                <a:cs typeface="Times New Roman" panose="02020603050405020304" pitchFamily="18" charset="0"/>
              </a:rPr>
              <a:t>We will begin with the creation of an unrandomized 6 continuous factor Definitive Screening Design to be able to clearly view the design run details.  </a:t>
            </a:r>
            <a:r>
              <a:rPr lang="en-CA" sz="1800" b="1" dirty="0">
                <a:effectLst/>
                <a:latin typeface="Calibri" panose="020F0502020204030204" pitchFamily="34" charset="0"/>
                <a:ea typeface="Times New Roman" panose="02020603050405020304" pitchFamily="18" charset="0"/>
                <a:cs typeface="Times New Roman" panose="02020603050405020304" pitchFamily="18" charset="0"/>
              </a:rPr>
              <a:t>SigmaXL &gt; Design of Experiments &gt; Advanced Design of Experiments: Definitive Screening &gt; Definitive Screening Designs</a:t>
            </a:r>
            <a:r>
              <a:rPr lang="en-CA" sz="1800" dirty="0">
                <a:effectLst/>
                <a:latin typeface="Calibri" panose="020F0502020204030204" pitchFamily="34" charset="0"/>
                <a:ea typeface="Times New Roman" panose="02020603050405020304" pitchFamily="18" charset="0"/>
                <a:cs typeface="Times New Roman" panose="02020603050405020304" pitchFamily="18" charset="0"/>
              </a:rPr>
              <a:t>.</a:t>
            </a:r>
          </a:p>
        </p:txBody>
      </p:sp>
      <p:pic>
        <p:nvPicPr>
          <p:cNvPr id="6" name="Picture 5">
            <a:extLst>
              <a:ext uri="{FF2B5EF4-FFF2-40B4-BE49-F238E27FC236}">
                <a16:creationId xmlns:a16="http://schemas.microsoft.com/office/drawing/2014/main" id="{12F71042-77F8-396F-C478-772501D348B8}"/>
              </a:ext>
            </a:extLst>
          </p:cNvPr>
          <p:cNvPicPr>
            <a:picLocks noChangeAspect="1"/>
          </p:cNvPicPr>
          <p:nvPr/>
        </p:nvPicPr>
        <p:blipFill>
          <a:blip r:embed="rId2"/>
          <a:stretch>
            <a:fillRect/>
          </a:stretch>
        </p:blipFill>
        <p:spPr>
          <a:xfrm>
            <a:off x="2002075" y="2871787"/>
            <a:ext cx="5761355" cy="3381375"/>
          </a:xfrm>
          <a:prstGeom prst="rect">
            <a:avLst/>
          </a:prstGeom>
        </p:spPr>
      </p:pic>
    </p:spTree>
    <p:extLst>
      <p:ext uri="{BB962C8B-B14F-4D97-AF65-F5344CB8AC3E}">
        <p14:creationId xmlns:p14="http://schemas.microsoft.com/office/powerpoint/2010/main" val="25206432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8C35F4-5914-61EF-4E17-EED05F449AE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391C10C-C4E0-9968-6A62-C3A9819D7090}"/>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grpSp>
        <p:nvGrpSpPr>
          <p:cNvPr id="2" name="Group 1">
            <a:extLst>
              <a:ext uri="{FF2B5EF4-FFF2-40B4-BE49-F238E27FC236}">
                <a16:creationId xmlns:a16="http://schemas.microsoft.com/office/drawing/2014/main" id="{10CD47DD-8490-FB85-8763-5ABE4D189BE8}"/>
              </a:ext>
            </a:extLst>
          </p:cNvPr>
          <p:cNvGrpSpPr/>
          <p:nvPr/>
        </p:nvGrpSpPr>
        <p:grpSpPr>
          <a:xfrm>
            <a:off x="784224" y="1725997"/>
            <a:ext cx="7750176" cy="3103178"/>
            <a:chOff x="0" y="0"/>
            <a:chExt cx="5899150" cy="2126615"/>
          </a:xfrm>
        </p:grpSpPr>
        <p:pic>
          <p:nvPicPr>
            <p:cNvPr id="3" name="Picture 2">
              <a:extLst>
                <a:ext uri="{FF2B5EF4-FFF2-40B4-BE49-F238E27FC236}">
                  <a16:creationId xmlns:a16="http://schemas.microsoft.com/office/drawing/2014/main" id="{6433E889-E168-E239-BA93-BECE22BC4F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891530" cy="2126615"/>
            </a:xfrm>
            <a:prstGeom prst="rect">
              <a:avLst/>
            </a:prstGeom>
          </p:spPr>
        </p:pic>
        <p:sp>
          <p:nvSpPr>
            <p:cNvPr id="7" name="Rectangle 6">
              <a:extLst>
                <a:ext uri="{FF2B5EF4-FFF2-40B4-BE49-F238E27FC236}">
                  <a16:creationId xmlns:a16="http://schemas.microsoft.com/office/drawing/2014/main" id="{63D70B95-9A06-0A0A-6688-DA49ACB72C54}"/>
                </a:ext>
              </a:extLst>
            </p:cNvPr>
            <p:cNvSpPr/>
            <p:nvPr/>
          </p:nvSpPr>
          <p:spPr>
            <a:xfrm>
              <a:off x="25400" y="819150"/>
              <a:ext cx="5867400" cy="209550"/>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 name="Rectangle 7">
              <a:extLst>
                <a:ext uri="{FF2B5EF4-FFF2-40B4-BE49-F238E27FC236}">
                  <a16:creationId xmlns:a16="http://schemas.microsoft.com/office/drawing/2014/main" id="{417F3008-B794-44D4-C6B5-EBB5323ACB1E}"/>
                </a:ext>
              </a:extLst>
            </p:cNvPr>
            <p:cNvSpPr/>
            <p:nvPr/>
          </p:nvSpPr>
          <p:spPr>
            <a:xfrm>
              <a:off x="31750" y="2000250"/>
              <a:ext cx="5867400" cy="95250"/>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0" name="TextBox 9">
            <a:extLst>
              <a:ext uri="{FF2B5EF4-FFF2-40B4-BE49-F238E27FC236}">
                <a16:creationId xmlns:a16="http://schemas.microsoft.com/office/drawing/2014/main" id="{4527AB62-D481-824A-5F3B-C980B277F2D5}"/>
              </a:ext>
            </a:extLst>
          </p:cNvPr>
          <p:cNvSpPr txBox="1"/>
          <p:nvPr/>
        </p:nvSpPr>
        <p:spPr>
          <a:xfrm>
            <a:off x="1523821" y="5222541"/>
            <a:ext cx="6312694" cy="923330"/>
          </a:xfrm>
          <a:prstGeom prst="rect">
            <a:avLst/>
          </a:prstGeom>
          <a:noFill/>
          <a:ln w="19050">
            <a:solidFill>
              <a:srgbClr val="FF0000"/>
            </a:solidFill>
          </a:ln>
        </p:spPr>
        <p:txBody>
          <a:bodyPr wrap="square">
            <a:spAutoFit/>
          </a:bodyPr>
          <a:lstStyle/>
          <a:p>
            <a:pPr marL="228600" marR="0" indent="0">
              <a:spcAft>
                <a:spcPts val="1000"/>
              </a:spcAft>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Notice the structure of the design: Runs 1 and 2 have Factor A set to 0 and Factors B to F are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foldover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pairs. This pattern is repeated for each Factor.  Run 13 is a center point.</a:t>
            </a:r>
          </a:p>
        </p:txBody>
      </p:sp>
    </p:spTree>
    <p:extLst>
      <p:ext uri="{BB962C8B-B14F-4D97-AF65-F5344CB8AC3E}">
        <p14:creationId xmlns:p14="http://schemas.microsoft.com/office/powerpoint/2010/main" val="24072829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1615C1-ECCB-5309-7448-BE958B4B12F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9A0FA76-6A25-0AD8-3E74-A18695E62D6C}"/>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sp>
        <p:nvSpPr>
          <p:cNvPr id="6" name="TextBox 5">
            <a:extLst>
              <a:ext uri="{FF2B5EF4-FFF2-40B4-BE49-F238E27FC236}">
                <a16:creationId xmlns:a16="http://schemas.microsoft.com/office/drawing/2014/main" id="{432D6B4F-D081-8337-9219-21380CD0CB9B}"/>
              </a:ext>
            </a:extLst>
          </p:cNvPr>
          <p:cNvSpPr txBox="1"/>
          <p:nvPr/>
        </p:nvSpPr>
        <p:spPr>
          <a:xfrm>
            <a:off x="1333321" y="1270398"/>
            <a:ext cx="6503194" cy="1347805"/>
          </a:xfrm>
          <a:prstGeom prst="rect">
            <a:avLst/>
          </a:prstGeom>
          <a:noFill/>
          <a:ln w="19050">
            <a:solidFill>
              <a:srgbClr val="FF0000"/>
            </a:solidFill>
          </a:ln>
        </p:spPr>
        <p:txBody>
          <a:bodyPr wrap="square">
            <a:spAutoFit/>
          </a:bodyPr>
          <a:lstStyle/>
          <a:p>
            <a:pPr marR="0" lvl="0" rtl="0">
              <a:lnSpc>
                <a:spcPct val="115000"/>
              </a:lnSpc>
              <a:spcAft>
                <a:spcPts val="10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Now we will create the 6-Factor Cake Bake design.  The response variable is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Cake Quality Score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(composite of texture, rise, and taste on a 1–7 scale, judged by a sensory panel). The goal is to identify the most influential factors and to maximize the cake quality.</a:t>
            </a:r>
          </a:p>
        </p:txBody>
      </p:sp>
      <p:pic>
        <p:nvPicPr>
          <p:cNvPr id="9" name="Picture 8">
            <a:extLst>
              <a:ext uri="{FF2B5EF4-FFF2-40B4-BE49-F238E27FC236}">
                <a16:creationId xmlns:a16="http://schemas.microsoft.com/office/drawing/2014/main" id="{3A2734DD-91B2-BC6D-22DD-861BFD29FC27}"/>
              </a:ext>
            </a:extLst>
          </p:cNvPr>
          <p:cNvPicPr>
            <a:picLocks noChangeAspect="1"/>
          </p:cNvPicPr>
          <p:nvPr/>
        </p:nvPicPr>
        <p:blipFill>
          <a:blip r:embed="rId2"/>
          <a:stretch>
            <a:fillRect/>
          </a:stretch>
        </p:blipFill>
        <p:spPr>
          <a:xfrm>
            <a:off x="1208898" y="3429000"/>
            <a:ext cx="6979268" cy="2857500"/>
          </a:xfrm>
          <a:prstGeom prst="rect">
            <a:avLst/>
          </a:prstGeom>
        </p:spPr>
      </p:pic>
      <p:sp>
        <p:nvSpPr>
          <p:cNvPr id="12" name="TextBox 11">
            <a:extLst>
              <a:ext uri="{FF2B5EF4-FFF2-40B4-BE49-F238E27FC236}">
                <a16:creationId xmlns:a16="http://schemas.microsoft.com/office/drawing/2014/main" id="{CC6C6C83-C2F3-958E-A0CB-7A5E44C6A7F4}"/>
              </a:ext>
            </a:extLst>
          </p:cNvPr>
          <p:cNvSpPr txBox="1"/>
          <p:nvPr/>
        </p:nvSpPr>
        <p:spPr>
          <a:xfrm>
            <a:off x="1783556" y="2865704"/>
            <a:ext cx="4595812" cy="392159"/>
          </a:xfrm>
          <a:prstGeom prst="rect">
            <a:avLst/>
          </a:prstGeom>
          <a:noFill/>
        </p:spPr>
        <p:txBody>
          <a:bodyPr wrap="square">
            <a:spAutoFit/>
          </a:bodyPr>
          <a:lstStyle/>
          <a:p>
            <a:pPr marR="0" lvl="0" rtl="0">
              <a:lnSpc>
                <a:spcPct val="115000"/>
              </a:lnSpc>
              <a:spcBef>
                <a:spcPts val="1200"/>
              </a:spcBef>
              <a:spcAft>
                <a:spcPts val="10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Factors and Levels are:</a:t>
            </a:r>
          </a:p>
        </p:txBody>
      </p:sp>
    </p:spTree>
    <p:extLst>
      <p:ext uri="{BB962C8B-B14F-4D97-AF65-F5344CB8AC3E}">
        <p14:creationId xmlns:p14="http://schemas.microsoft.com/office/powerpoint/2010/main" val="4277032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1E821B-E544-481C-A92F-BFCEBEABD36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450CFC0-8456-EF62-2DDA-F24A99D513B2}"/>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sp>
        <p:nvSpPr>
          <p:cNvPr id="3" name="TextBox 2">
            <a:extLst>
              <a:ext uri="{FF2B5EF4-FFF2-40B4-BE49-F238E27FC236}">
                <a16:creationId xmlns:a16="http://schemas.microsoft.com/office/drawing/2014/main" id="{AF5E534B-5A89-7E3E-2FB7-E1930C90191F}"/>
              </a:ext>
            </a:extLst>
          </p:cNvPr>
          <p:cNvSpPr txBox="1"/>
          <p:nvPr/>
        </p:nvSpPr>
        <p:spPr>
          <a:xfrm>
            <a:off x="1364456" y="1177199"/>
            <a:ext cx="3207544" cy="369332"/>
          </a:xfrm>
          <a:prstGeom prst="rect">
            <a:avLst/>
          </a:prstGeom>
          <a:noFill/>
          <a:ln w="19050">
            <a:solidFill>
              <a:srgbClr val="FF0000"/>
            </a:solidFill>
          </a:ln>
        </p:spPr>
        <p:txBody>
          <a:bodyPr wrap="square">
            <a:spAutoFit/>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Click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Recall SigmaXL Dialog.</a:t>
            </a:r>
            <a:endParaRPr lang="en-US" dirty="0"/>
          </a:p>
        </p:txBody>
      </p:sp>
      <p:pic>
        <p:nvPicPr>
          <p:cNvPr id="5" name="Picture 4">
            <a:extLst>
              <a:ext uri="{FF2B5EF4-FFF2-40B4-BE49-F238E27FC236}">
                <a16:creationId xmlns:a16="http://schemas.microsoft.com/office/drawing/2014/main" id="{F7F9BD49-A40F-47C0-C3EE-38C1AEBDA6C5}"/>
              </a:ext>
            </a:extLst>
          </p:cNvPr>
          <p:cNvPicPr>
            <a:picLocks noChangeAspect="1"/>
          </p:cNvPicPr>
          <p:nvPr/>
        </p:nvPicPr>
        <p:blipFill>
          <a:blip r:embed="rId2"/>
          <a:stretch>
            <a:fillRect/>
          </a:stretch>
        </p:blipFill>
        <p:spPr>
          <a:xfrm>
            <a:off x="457200" y="1857056"/>
            <a:ext cx="5356225" cy="3143885"/>
          </a:xfrm>
          <a:prstGeom prst="rect">
            <a:avLst/>
          </a:prstGeom>
        </p:spPr>
      </p:pic>
      <p:pic>
        <p:nvPicPr>
          <p:cNvPr id="7" name="Picture 6">
            <a:extLst>
              <a:ext uri="{FF2B5EF4-FFF2-40B4-BE49-F238E27FC236}">
                <a16:creationId xmlns:a16="http://schemas.microsoft.com/office/drawing/2014/main" id="{C3D1D483-AFE1-6CE8-00EA-1D3FE032E93C}"/>
              </a:ext>
            </a:extLst>
          </p:cNvPr>
          <p:cNvPicPr>
            <a:picLocks noChangeAspect="1"/>
          </p:cNvPicPr>
          <p:nvPr/>
        </p:nvPicPr>
        <p:blipFill>
          <a:blip r:embed="rId3"/>
          <a:stretch>
            <a:fillRect/>
          </a:stretch>
        </p:blipFill>
        <p:spPr>
          <a:xfrm>
            <a:off x="6027420" y="2170112"/>
            <a:ext cx="2251710" cy="1355725"/>
          </a:xfrm>
          <a:prstGeom prst="rect">
            <a:avLst/>
          </a:prstGeom>
        </p:spPr>
      </p:pic>
    </p:spTree>
    <p:extLst>
      <p:ext uri="{BB962C8B-B14F-4D97-AF65-F5344CB8AC3E}">
        <p14:creationId xmlns:p14="http://schemas.microsoft.com/office/powerpoint/2010/main" val="26247749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26A9B-AE2D-91C8-36CE-EC78E05B198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6C0C1A0-4152-EECF-F94D-6F65694612AE}"/>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pic>
        <p:nvPicPr>
          <p:cNvPr id="2" name="Picture 1">
            <a:extLst>
              <a:ext uri="{FF2B5EF4-FFF2-40B4-BE49-F238E27FC236}">
                <a16:creationId xmlns:a16="http://schemas.microsoft.com/office/drawing/2014/main" id="{C31CC0D1-3360-9CB3-4697-FD24F354CEA3}"/>
              </a:ext>
            </a:extLst>
          </p:cNvPr>
          <p:cNvPicPr>
            <a:picLocks noChangeAspect="1"/>
          </p:cNvPicPr>
          <p:nvPr/>
        </p:nvPicPr>
        <p:blipFill>
          <a:blip r:embed="rId2"/>
          <a:stretch>
            <a:fillRect/>
          </a:stretch>
        </p:blipFill>
        <p:spPr>
          <a:xfrm>
            <a:off x="310514" y="1783171"/>
            <a:ext cx="7727585" cy="3291657"/>
          </a:xfrm>
          <a:prstGeom prst="rect">
            <a:avLst/>
          </a:prstGeom>
        </p:spPr>
      </p:pic>
    </p:spTree>
    <p:extLst>
      <p:ext uri="{BB962C8B-B14F-4D97-AF65-F5344CB8AC3E}">
        <p14:creationId xmlns:p14="http://schemas.microsoft.com/office/powerpoint/2010/main" val="42131164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2C362A-1DB3-0DCF-678C-713BC9971C1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98C09E3-4CAA-9766-E7B5-8F7AE3CB867F}"/>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sp>
        <p:nvSpPr>
          <p:cNvPr id="5" name="TextBox 4">
            <a:extLst>
              <a:ext uri="{FF2B5EF4-FFF2-40B4-BE49-F238E27FC236}">
                <a16:creationId xmlns:a16="http://schemas.microsoft.com/office/drawing/2014/main" id="{C4E63D1B-1F8C-7FA8-FA05-E865AFCBAFA7}"/>
              </a:ext>
            </a:extLst>
          </p:cNvPr>
          <p:cNvSpPr txBox="1"/>
          <p:nvPr/>
        </p:nvSpPr>
        <p:spPr>
          <a:xfrm>
            <a:off x="1739503" y="1388610"/>
            <a:ext cx="5664994" cy="646331"/>
          </a:xfrm>
          <a:prstGeom prst="rect">
            <a:avLst/>
          </a:prstGeom>
          <a:noFill/>
          <a:ln w="19050">
            <a:solidFill>
              <a:srgbClr val="FF0000"/>
            </a:solidFill>
          </a:ln>
        </p:spPr>
        <p:txBody>
          <a:bodyPr wrap="square">
            <a:spAutoFit/>
          </a:bodyPr>
          <a:lstStyle/>
          <a:p>
            <a:pPr marR="0" lvl="0" rtl="0">
              <a:spcAft>
                <a:spcPts val="1000"/>
              </a:spcAft>
              <a:tabLst>
                <a:tab pos="2286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Open the file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DSD Six Factor Cake Bake.xlsx</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This has the design worksheet populated with Quality values.</a:t>
            </a:r>
          </a:p>
        </p:txBody>
      </p:sp>
      <p:pic>
        <p:nvPicPr>
          <p:cNvPr id="6" name="Picture 5">
            <a:extLst>
              <a:ext uri="{FF2B5EF4-FFF2-40B4-BE49-F238E27FC236}">
                <a16:creationId xmlns:a16="http://schemas.microsoft.com/office/drawing/2014/main" id="{BE807946-5B64-53C4-9A7F-FDE544816470}"/>
              </a:ext>
            </a:extLst>
          </p:cNvPr>
          <p:cNvPicPr>
            <a:picLocks noChangeAspect="1"/>
          </p:cNvPicPr>
          <p:nvPr/>
        </p:nvPicPr>
        <p:blipFill>
          <a:blip r:embed="rId2"/>
          <a:stretch>
            <a:fillRect/>
          </a:stretch>
        </p:blipFill>
        <p:spPr>
          <a:xfrm>
            <a:off x="953362" y="2406332"/>
            <a:ext cx="7647713" cy="3289618"/>
          </a:xfrm>
          <a:prstGeom prst="rect">
            <a:avLst/>
          </a:prstGeom>
        </p:spPr>
      </p:pic>
    </p:spTree>
    <p:extLst>
      <p:ext uri="{BB962C8B-B14F-4D97-AF65-F5344CB8AC3E}">
        <p14:creationId xmlns:p14="http://schemas.microsoft.com/office/powerpoint/2010/main" val="13254652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33E8F3-46C3-8058-9129-DF050429204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5219EB1-F40B-60EA-2825-E32727954BBD}"/>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sp>
        <p:nvSpPr>
          <p:cNvPr id="3" name="TextBox 2">
            <a:extLst>
              <a:ext uri="{FF2B5EF4-FFF2-40B4-BE49-F238E27FC236}">
                <a16:creationId xmlns:a16="http://schemas.microsoft.com/office/drawing/2014/main" id="{A4E67878-1A73-0FBA-63E9-B551D529B738}"/>
              </a:ext>
            </a:extLst>
          </p:cNvPr>
          <p:cNvSpPr txBox="1"/>
          <p:nvPr/>
        </p:nvSpPr>
        <p:spPr>
          <a:xfrm>
            <a:off x="1198959" y="1065444"/>
            <a:ext cx="6746082" cy="646331"/>
          </a:xfrm>
          <a:prstGeom prst="rect">
            <a:avLst/>
          </a:prstGeom>
          <a:noFill/>
          <a:ln w="19050">
            <a:solidFill>
              <a:srgbClr val="FF0000"/>
            </a:solidFill>
          </a:ln>
        </p:spPr>
        <p:txBody>
          <a:bodyPr wrap="square">
            <a:spAutoFit/>
          </a:bodyPr>
          <a:lstStyle/>
          <a:p>
            <a:pPr marR="0" lvl="0" rtl="0">
              <a:spcAft>
                <a:spcPts val="1000"/>
              </a:spcAft>
              <a:tabLst>
                <a:tab pos="228600" algn="l"/>
              </a:tabLst>
            </a:pP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SigmaXL &gt; Design of Experiments &gt; Advanced Design of Experiments: Definitive Screening &gt; Analyze Definitive Screening Design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98E7A3C6-051E-90AC-26AE-3250480E03A3}"/>
              </a:ext>
            </a:extLst>
          </p:cNvPr>
          <p:cNvPicPr>
            <a:picLocks noChangeAspect="1"/>
          </p:cNvPicPr>
          <p:nvPr/>
        </p:nvPicPr>
        <p:blipFill>
          <a:blip r:embed="rId2"/>
          <a:stretch>
            <a:fillRect/>
          </a:stretch>
        </p:blipFill>
        <p:spPr>
          <a:xfrm>
            <a:off x="1448753" y="1933575"/>
            <a:ext cx="4967606" cy="4716010"/>
          </a:xfrm>
          <a:prstGeom prst="rect">
            <a:avLst/>
          </a:prstGeom>
        </p:spPr>
      </p:pic>
      <p:sp>
        <p:nvSpPr>
          <p:cNvPr id="9" name="TextBox 8">
            <a:extLst>
              <a:ext uri="{FF2B5EF4-FFF2-40B4-BE49-F238E27FC236}">
                <a16:creationId xmlns:a16="http://schemas.microsoft.com/office/drawing/2014/main" id="{335C5C62-C9DD-AF73-3E3A-8471D828F317}"/>
              </a:ext>
            </a:extLst>
          </p:cNvPr>
          <p:cNvSpPr txBox="1"/>
          <p:nvPr/>
        </p:nvSpPr>
        <p:spPr>
          <a:xfrm>
            <a:off x="6672263" y="2848570"/>
            <a:ext cx="2290762" cy="1754326"/>
          </a:xfrm>
          <a:prstGeom prst="rect">
            <a:avLst/>
          </a:prstGeom>
          <a:noFill/>
          <a:ln w="19050">
            <a:solidFill>
              <a:srgbClr val="FF0000"/>
            </a:solidFill>
          </a:ln>
        </p:spPr>
        <p:txBody>
          <a:bodyPr wrap="square">
            <a:spAutoFit/>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With 12 model terms plus the constant, there will be no degrees of freedom for error, so uncheck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Residual Plots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US" dirty="0"/>
          </a:p>
        </p:txBody>
      </p:sp>
    </p:spTree>
    <p:extLst>
      <p:ext uri="{BB962C8B-B14F-4D97-AF65-F5344CB8AC3E}">
        <p14:creationId xmlns:p14="http://schemas.microsoft.com/office/powerpoint/2010/main" val="7640182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43C440-E583-6C0A-37C8-2FF17A9FF76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8CEE647-FAE4-6E00-8C0D-D861F33E4F7B}"/>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pic>
        <p:nvPicPr>
          <p:cNvPr id="2" name="Picture 1">
            <a:extLst>
              <a:ext uri="{FF2B5EF4-FFF2-40B4-BE49-F238E27FC236}">
                <a16:creationId xmlns:a16="http://schemas.microsoft.com/office/drawing/2014/main" id="{1C8A5FEF-B9DF-5FFE-9AED-73A0FAB02817}"/>
              </a:ext>
            </a:extLst>
          </p:cNvPr>
          <p:cNvPicPr>
            <a:picLocks noChangeAspect="1"/>
          </p:cNvPicPr>
          <p:nvPr/>
        </p:nvPicPr>
        <p:blipFill>
          <a:blip r:embed="rId2"/>
          <a:stretch>
            <a:fillRect/>
          </a:stretch>
        </p:blipFill>
        <p:spPr>
          <a:xfrm>
            <a:off x="1791334" y="966017"/>
            <a:ext cx="6123939" cy="4511493"/>
          </a:xfrm>
          <a:prstGeom prst="rect">
            <a:avLst/>
          </a:prstGeom>
        </p:spPr>
      </p:pic>
      <p:sp>
        <p:nvSpPr>
          <p:cNvPr id="12" name="TextBox 11">
            <a:extLst>
              <a:ext uri="{FF2B5EF4-FFF2-40B4-BE49-F238E27FC236}">
                <a16:creationId xmlns:a16="http://schemas.microsoft.com/office/drawing/2014/main" id="{88CB1674-45F8-375D-51DC-C23200F72C1A}"/>
              </a:ext>
            </a:extLst>
          </p:cNvPr>
          <p:cNvSpPr txBox="1"/>
          <p:nvPr/>
        </p:nvSpPr>
        <p:spPr>
          <a:xfrm>
            <a:off x="1791335" y="5648147"/>
            <a:ext cx="6123940" cy="923330"/>
          </a:xfrm>
          <a:prstGeom prst="rect">
            <a:avLst/>
          </a:prstGeom>
          <a:noFill/>
          <a:ln w="19050">
            <a:solidFill>
              <a:srgbClr val="FF0000"/>
            </a:solidFill>
          </a:ln>
        </p:spPr>
        <p:txBody>
          <a:bodyPr wrap="square">
            <a:spAutoFit/>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SE Coefficient, F and P-Values are not available because Error DF = 0.  Note, Lenth’s pseudo standard error is not applicable to 3 Level Definitive Screening Designs.</a:t>
            </a:r>
            <a:endParaRPr lang="en-US" dirty="0"/>
          </a:p>
        </p:txBody>
      </p:sp>
    </p:spTree>
    <p:extLst>
      <p:ext uri="{BB962C8B-B14F-4D97-AF65-F5344CB8AC3E}">
        <p14:creationId xmlns:p14="http://schemas.microsoft.com/office/powerpoint/2010/main" val="1853891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1C195A-5E98-6F68-06D2-44EE75BB8E3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D4E12D2-D7DC-9757-60C9-3E14391A06A1}"/>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pic>
        <p:nvPicPr>
          <p:cNvPr id="3" name="Picture 2">
            <a:extLst>
              <a:ext uri="{FF2B5EF4-FFF2-40B4-BE49-F238E27FC236}">
                <a16:creationId xmlns:a16="http://schemas.microsoft.com/office/drawing/2014/main" id="{E64CECC7-4258-390D-BD34-41B90DB20E5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98333" y="1291888"/>
            <a:ext cx="5194957" cy="3120072"/>
          </a:xfrm>
          <a:prstGeom prst="rect">
            <a:avLst/>
          </a:prstGeom>
          <a:noFill/>
        </p:spPr>
      </p:pic>
      <p:pic>
        <p:nvPicPr>
          <p:cNvPr id="5" name="Picture 4">
            <a:extLst>
              <a:ext uri="{FF2B5EF4-FFF2-40B4-BE49-F238E27FC236}">
                <a16:creationId xmlns:a16="http://schemas.microsoft.com/office/drawing/2014/main" id="{7935582B-512C-19FA-A2DF-2C31356157E3}"/>
              </a:ext>
            </a:extLst>
          </p:cNvPr>
          <p:cNvPicPr>
            <a:picLocks noChangeAspect="1"/>
          </p:cNvPicPr>
          <p:nvPr/>
        </p:nvPicPr>
        <p:blipFill>
          <a:blip r:embed="rId3"/>
          <a:stretch>
            <a:fillRect/>
          </a:stretch>
        </p:blipFill>
        <p:spPr>
          <a:xfrm>
            <a:off x="7369492" y="1959114"/>
            <a:ext cx="1091565" cy="1156970"/>
          </a:xfrm>
          <a:prstGeom prst="rect">
            <a:avLst/>
          </a:prstGeom>
        </p:spPr>
      </p:pic>
      <p:sp>
        <p:nvSpPr>
          <p:cNvPr id="7" name="TextBox 6">
            <a:extLst>
              <a:ext uri="{FF2B5EF4-FFF2-40B4-BE49-F238E27FC236}">
                <a16:creationId xmlns:a16="http://schemas.microsoft.com/office/drawing/2014/main" id="{5FEFCE12-4E2D-A4FD-4A84-4226DEAFCFEF}"/>
              </a:ext>
            </a:extLst>
          </p:cNvPr>
          <p:cNvSpPr txBox="1"/>
          <p:nvPr/>
        </p:nvSpPr>
        <p:spPr>
          <a:xfrm>
            <a:off x="1707355" y="4829499"/>
            <a:ext cx="6207919" cy="923330"/>
          </a:xfrm>
          <a:prstGeom prst="rect">
            <a:avLst/>
          </a:prstGeom>
          <a:noFill/>
          <a:ln w="19050">
            <a:solidFill>
              <a:srgbClr val="FF0000"/>
            </a:solidFill>
          </a:ln>
        </p:spPr>
        <p:txBody>
          <a:bodyPr wrap="square">
            <a:spAutoFit/>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From the Pareto Chart of Term R-Square, we can clearly see that A=Flour, D=Time and E=Temp are the dominant main effects, along with quadratic terms A*A and possibly D*D.</a:t>
            </a:r>
            <a:endParaRPr lang="en-US" dirty="0"/>
          </a:p>
        </p:txBody>
      </p:sp>
    </p:spTree>
    <p:extLst>
      <p:ext uri="{BB962C8B-B14F-4D97-AF65-F5344CB8AC3E}">
        <p14:creationId xmlns:p14="http://schemas.microsoft.com/office/powerpoint/2010/main" val="4107666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4AEA44-FD68-4E27-8E43-0979A285AD3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B2F8FCD-C6B1-458D-1458-94D9109BE415}"/>
              </a:ext>
            </a:extLst>
          </p:cNvPr>
          <p:cNvSpPr>
            <a:spLocks noGrp="1"/>
          </p:cNvSpPr>
          <p:nvPr>
            <p:ph type="title"/>
          </p:nvPr>
        </p:nvSpPr>
        <p:spPr>
          <a:xfrm>
            <a:off x="457200" y="245610"/>
            <a:ext cx="8229600" cy="1143000"/>
          </a:xfrm>
          <a:prstGeom prst="rect">
            <a:avLst/>
          </a:prstGeom>
        </p:spPr>
        <p:txBody>
          <a:bodyPr/>
          <a:lstStyle/>
          <a:p>
            <a:r>
              <a:rPr lang="en-US" dirty="0"/>
              <a:t>General Full-Factorial Designs</a:t>
            </a:r>
          </a:p>
        </p:txBody>
      </p:sp>
      <p:sp>
        <p:nvSpPr>
          <p:cNvPr id="5" name="Text Placeholder 4">
            <a:extLst>
              <a:ext uri="{FF2B5EF4-FFF2-40B4-BE49-F238E27FC236}">
                <a16:creationId xmlns:a16="http://schemas.microsoft.com/office/drawing/2014/main" id="{CFCAF9DD-4931-36F9-87EA-9DECD3E44CD5}"/>
              </a:ext>
            </a:extLst>
          </p:cNvPr>
          <p:cNvSpPr>
            <a:spLocks noGrp="1"/>
          </p:cNvSpPr>
          <p:nvPr>
            <p:ph type="body" sz="quarter" idx="10"/>
          </p:nvPr>
        </p:nvSpPr>
        <p:spPr>
          <a:xfrm>
            <a:off x="1250507" y="1168214"/>
            <a:ext cx="7207693" cy="3915580"/>
          </a:xfrm>
        </p:spPr>
        <p:txBody>
          <a:bodyPr/>
          <a:lstStyle/>
          <a:p>
            <a:r>
              <a:rPr lang="en-CA" sz="3217" dirty="0"/>
              <a:t>1 to 10 Categorical Factors with 10 Levels</a:t>
            </a:r>
          </a:p>
          <a:p>
            <a:r>
              <a:rPr lang="en-CA" sz="3217" dirty="0"/>
              <a:t>Use 1 Categorical Factor with Block on Replicates for Randomized Complete Block Design</a:t>
            </a:r>
          </a:p>
          <a:p>
            <a:pPr lvl="1"/>
            <a:endParaRPr lang="en-CA" sz="2800" dirty="0"/>
          </a:p>
          <a:p>
            <a:pPr marL="457127" lvl="1" indent="0">
              <a:buNone/>
            </a:pPr>
            <a:endParaRPr lang="en-CA" sz="2800" dirty="0"/>
          </a:p>
        </p:txBody>
      </p:sp>
    </p:spTree>
    <p:extLst>
      <p:ext uri="{BB962C8B-B14F-4D97-AF65-F5344CB8AC3E}">
        <p14:creationId xmlns:p14="http://schemas.microsoft.com/office/powerpoint/2010/main" val="37109990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A5887-83F4-7AD3-3853-58EF79D89D3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F604FC2-4157-F8CA-3594-91BBDEB68178}"/>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sp>
        <p:nvSpPr>
          <p:cNvPr id="6" name="TextBox 5">
            <a:extLst>
              <a:ext uri="{FF2B5EF4-FFF2-40B4-BE49-F238E27FC236}">
                <a16:creationId xmlns:a16="http://schemas.microsoft.com/office/drawing/2014/main" id="{B31216FC-8810-251A-08AB-6353F251982A}"/>
              </a:ext>
            </a:extLst>
          </p:cNvPr>
          <p:cNvSpPr txBox="1"/>
          <p:nvPr/>
        </p:nvSpPr>
        <p:spPr>
          <a:xfrm>
            <a:off x="1678622" y="1152436"/>
            <a:ext cx="6527006" cy="923330"/>
          </a:xfrm>
          <a:prstGeom prst="rect">
            <a:avLst/>
          </a:prstGeom>
          <a:noFill/>
          <a:ln w="19050">
            <a:solidFill>
              <a:srgbClr val="FF0000"/>
            </a:solidFill>
          </a:ln>
        </p:spPr>
        <p:txBody>
          <a:bodyPr wrap="square">
            <a:spAutoFit/>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Click on Sheet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DSD – Plots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The Main Effects Plots for Quality are shown. These are calculated from the fitted means and include curvature from the quadratic terms.</a:t>
            </a:r>
            <a:endParaRPr lang="en-US" dirty="0"/>
          </a:p>
        </p:txBody>
      </p:sp>
      <p:pic>
        <p:nvPicPr>
          <p:cNvPr id="8" name="Picture 7">
            <a:extLst>
              <a:ext uri="{FF2B5EF4-FFF2-40B4-BE49-F238E27FC236}">
                <a16:creationId xmlns:a16="http://schemas.microsoft.com/office/drawing/2014/main" id="{BFC38AE3-824A-62E2-A516-B52FB421EDD6}"/>
              </a:ext>
            </a:extLst>
          </p:cNvPr>
          <p:cNvPicPr>
            <a:picLocks noChangeAspect="1"/>
          </p:cNvPicPr>
          <p:nvPr/>
        </p:nvPicPr>
        <p:blipFill>
          <a:blip r:embed="rId2"/>
          <a:stretch>
            <a:fillRect/>
          </a:stretch>
        </p:blipFill>
        <p:spPr>
          <a:xfrm>
            <a:off x="457200" y="2153192"/>
            <a:ext cx="8530342" cy="1831520"/>
          </a:xfrm>
          <a:prstGeom prst="rect">
            <a:avLst/>
          </a:prstGeom>
        </p:spPr>
      </p:pic>
      <p:pic>
        <p:nvPicPr>
          <p:cNvPr id="9" name="Picture 8">
            <a:extLst>
              <a:ext uri="{FF2B5EF4-FFF2-40B4-BE49-F238E27FC236}">
                <a16:creationId xmlns:a16="http://schemas.microsoft.com/office/drawing/2014/main" id="{15EEC9E1-AF0A-BBBE-0FBE-AEFA5914860E}"/>
              </a:ext>
            </a:extLst>
          </p:cNvPr>
          <p:cNvPicPr>
            <a:picLocks noChangeAspect="1"/>
          </p:cNvPicPr>
          <p:nvPr/>
        </p:nvPicPr>
        <p:blipFill>
          <a:blip r:embed="rId3"/>
          <a:stretch>
            <a:fillRect/>
          </a:stretch>
        </p:blipFill>
        <p:spPr>
          <a:xfrm>
            <a:off x="457200" y="4062137"/>
            <a:ext cx="8530342" cy="1740791"/>
          </a:xfrm>
          <a:prstGeom prst="rect">
            <a:avLst/>
          </a:prstGeom>
        </p:spPr>
      </p:pic>
      <p:sp>
        <p:nvSpPr>
          <p:cNvPr id="13" name="TextBox 12">
            <a:extLst>
              <a:ext uri="{FF2B5EF4-FFF2-40B4-BE49-F238E27FC236}">
                <a16:creationId xmlns:a16="http://schemas.microsoft.com/office/drawing/2014/main" id="{3ED5DE45-C3A8-993A-8916-451BE6796ACF}"/>
              </a:ext>
            </a:extLst>
          </p:cNvPr>
          <p:cNvSpPr txBox="1"/>
          <p:nvPr/>
        </p:nvSpPr>
        <p:spPr>
          <a:xfrm>
            <a:off x="2297906" y="5966059"/>
            <a:ext cx="4595812" cy="646331"/>
          </a:xfrm>
          <a:prstGeom prst="rect">
            <a:avLst/>
          </a:prstGeom>
          <a:noFill/>
          <a:ln w="19050">
            <a:solidFill>
              <a:srgbClr val="FF0000"/>
            </a:solidFill>
          </a:ln>
        </p:spPr>
        <p:txBody>
          <a:bodyPr wrap="square">
            <a:spAutoFit/>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Again, we can see that Flour, Time and Temp are the dominant factors affecting Quality.</a:t>
            </a:r>
            <a:endParaRPr lang="en-US" dirty="0"/>
          </a:p>
        </p:txBody>
      </p:sp>
    </p:spTree>
    <p:extLst>
      <p:ext uri="{BB962C8B-B14F-4D97-AF65-F5344CB8AC3E}">
        <p14:creationId xmlns:p14="http://schemas.microsoft.com/office/powerpoint/2010/main" val="24753769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7AFED9-7BA5-C890-1B9E-402B8C71E79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4DC0DA8-664A-0013-309B-50E3BCEB9227}"/>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sp>
        <p:nvSpPr>
          <p:cNvPr id="3" name="TextBox 2">
            <a:extLst>
              <a:ext uri="{FF2B5EF4-FFF2-40B4-BE49-F238E27FC236}">
                <a16:creationId xmlns:a16="http://schemas.microsoft.com/office/drawing/2014/main" id="{8115F5DB-1DFF-4488-576A-542C373DCA6B}"/>
              </a:ext>
            </a:extLst>
          </p:cNvPr>
          <p:cNvSpPr txBox="1"/>
          <p:nvPr/>
        </p:nvSpPr>
        <p:spPr>
          <a:xfrm>
            <a:off x="526255" y="1035725"/>
            <a:ext cx="8160545" cy="1200329"/>
          </a:xfrm>
          <a:prstGeom prst="rect">
            <a:avLst/>
          </a:prstGeom>
          <a:noFill/>
          <a:ln w="19050">
            <a:solidFill>
              <a:srgbClr val="FF0000"/>
            </a:solidFill>
          </a:ln>
        </p:spPr>
        <p:txBody>
          <a:bodyPr wrap="square">
            <a:spAutoFit/>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Now we will re-analyze the data but only include Flour, Time and Temp with their quadratic terms, plus we will add their 2-way interactions. The ability to do this for up to 3 terms is a feature of the definitive screening design, but only if effect sparsity is true, which does appear to be the case here. </a:t>
            </a:r>
            <a:r>
              <a:rPr lang="en-US" dirty="0"/>
              <a:t>Click </a:t>
            </a:r>
            <a:r>
              <a:rPr lang="en-US" b="1" dirty="0"/>
              <a:t>Recall SigmaXL Dialog</a:t>
            </a:r>
            <a:r>
              <a:rPr lang="en-US" dirty="0"/>
              <a:t>.</a:t>
            </a:r>
          </a:p>
        </p:txBody>
      </p:sp>
      <p:pic>
        <p:nvPicPr>
          <p:cNvPr id="5" name="Picture 4">
            <a:extLst>
              <a:ext uri="{FF2B5EF4-FFF2-40B4-BE49-F238E27FC236}">
                <a16:creationId xmlns:a16="http://schemas.microsoft.com/office/drawing/2014/main" id="{C0ECA77D-8B87-416E-1AC0-A3C3EF0DE097}"/>
              </a:ext>
            </a:extLst>
          </p:cNvPr>
          <p:cNvPicPr>
            <a:picLocks noChangeAspect="1"/>
          </p:cNvPicPr>
          <p:nvPr/>
        </p:nvPicPr>
        <p:blipFill>
          <a:blip r:embed="rId2"/>
          <a:stretch>
            <a:fillRect/>
          </a:stretch>
        </p:blipFill>
        <p:spPr>
          <a:xfrm>
            <a:off x="2229406" y="2352675"/>
            <a:ext cx="4685188" cy="4448175"/>
          </a:xfrm>
          <a:prstGeom prst="rect">
            <a:avLst/>
          </a:prstGeom>
        </p:spPr>
      </p:pic>
    </p:spTree>
    <p:extLst>
      <p:ext uri="{BB962C8B-B14F-4D97-AF65-F5344CB8AC3E}">
        <p14:creationId xmlns:p14="http://schemas.microsoft.com/office/powerpoint/2010/main" val="42516518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6C7DE2-DA6A-19C3-EAF4-81B0C61598D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269CD71-44AD-E3E6-216C-5FD269A519EA}"/>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pic>
        <p:nvPicPr>
          <p:cNvPr id="2" name="Picture 1">
            <a:extLst>
              <a:ext uri="{FF2B5EF4-FFF2-40B4-BE49-F238E27FC236}">
                <a16:creationId xmlns:a16="http://schemas.microsoft.com/office/drawing/2014/main" id="{B70E054A-553F-7C70-9A87-41AF4E70BBB0}"/>
              </a:ext>
            </a:extLst>
          </p:cNvPr>
          <p:cNvPicPr>
            <a:picLocks noChangeAspect="1"/>
          </p:cNvPicPr>
          <p:nvPr/>
        </p:nvPicPr>
        <p:blipFill>
          <a:blip r:embed="rId2"/>
          <a:stretch>
            <a:fillRect/>
          </a:stretch>
        </p:blipFill>
        <p:spPr>
          <a:xfrm>
            <a:off x="304800" y="1323022"/>
            <a:ext cx="6172200" cy="4211955"/>
          </a:xfrm>
          <a:prstGeom prst="rect">
            <a:avLst/>
          </a:prstGeom>
        </p:spPr>
      </p:pic>
      <p:sp>
        <p:nvSpPr>
          <p:cNvPr id="7" name="TextBox 6">
            <a:extLst>
              <a:ext uri="{FF2B5EF4-FFF2-40B4-BE49-F238E27FC236}">
                <a16:creationId xmlns:a16="http://schemas.microsoft.com/office/drawing/2014/main" id="{7342B667-A246-BFD9-6AC9-A0032617DF0E}"/>
              </a:ext>
            </a:extLst>
          </p:cNvPr>
          <p:cNvSpPr txBox="1"/>
          <p:nvPr/>
        </p:nvSpPr>
        <p:spPr>
          <a:xfrm>
            <a:off x="6698456" y="1323022"/>
            <a:ext cx="2274094" cy="4801314"/>
          </a:xfrm>
          <a:prstGeom prst="rect">
            <a:avLst/>
          </a:prstGeom>
          <a:noFill/>
          <a:ln w="19050">
            <a:solidFill>
              <a:srgbClr val="FF0000"/>
            </a:solidFill>
          </a:ln>
        </p:spPr>
        <p:txBody>
          <a:bodyPr wrap="square">
            <a:spAutoFit/>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R-Square, R-Square Adjusted and R-Square Predicted all look very good.  Main effects: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Flour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Time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Temp,</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the interaction: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Time*Temp</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the quadratic terms: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Flour*Flour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Time*Time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are significant with P-Values &lt; 0.05.  Note that while this is not an orthogonal design for the higher order terms, the VIF scores are acceptable (&lt; 5).</a:t>
            </a:r>
            <a:endParaRPr lang="en-US" dirty="0"/>
          </a:p>
        </p:txBody>
      </p:sp>
    </p:spTree>
    <p:extLst>
      <p:ext uri="{BB962C8B-B14F-4D97-AF65-F5344CB8AC3E}">
        <p14:creationId xmlns:p14="http://schemas.microsoft.com/office/powerpoint/2010/main" val="41254159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2B1694-FC5E-427F-9619-7D0106030A6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0B0CD18-179B-BDBB-73FC-7BBF7FDF4A13}"/>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pic>
        <p:nvPicPr>
          <p:cNvPr id="3" name="Picture 2">
            <a:extLst>
              <a:ext uri="{FF2B5EF4-FFF2-40B4-BE49-F238E27FC236}">
                <a16:creationId xmlns:a16="http://schemas.microsoft.com/office/drawing/2014/main" id="{0C4093DF-BFD6-CF6C-24F1-39C844E67E8D}"/>
              </a:ext>
            </a:extLst>
          </p:cNvPr>
          <p:cNvPicPr>
            <a:picLocks noChangeAspect="1"/>
          </p:cNvPicPr>
          <p:nvPr/>
        </p:nvPicPr>
        <p:blipFill>
          <a:blip r:embed="rId2"/>
          <a:stretch>
            <a:fillRect/>
          </a:stretch>
        </p:blipFill>
        <p:spPr>
          <a:xfrm>
            <a:off x="83722" y="2076449"/>
            <a:ext cx="7743860" cy="2333625"/>
          </a:xfrm>
          <a:prstGeom prst="rect">
            <a:avLst/>
          </a:prstGeom>
        </p:spPr>
      </p:pic>
      <p:pic>
        <p:nvPicPr>
          <p:cNvPr id="5" name="Picture 4">
            <a:extLst>
              <a:ext uri="{FF2B5EF4-FFF2-40B4-BE49-F238E27FC236}">
                <a16:creationId xmlns:a16="http://schemas.microsoft.com/office/drawing/2014/main" id="{39D46A33-DCEA-AF8F-DEA7-14A9AD3136E5}"/>
              </a:ext>
            </a:extLst>
          </p:cNvPr>
          <p:cNvPicPr>
            <a:picLocks noChangeAspect="1"/>
          </p:cNvPicPr>
          <p:nvPr/>
        </p:nvPicPr>
        <p:blipFill>
          <a:blip r:embed="rId3"/>
          <a:stretch>
            <a:fillRect/>
          </a:stretch>
        </p:blipFill>
        <p:spPr>
          <a:xfrm>
            <a:off x="7786052" y="2800667"/>
            <a:ext cx="982345" cy="767715"/>
          </a:xfrm>
          <a:prstGeom prst="rect">
            <a:avLst/>
          </a:prstGeom>
        </p:spPr>
      </p:pic>
    </p:spTree>
    <p:extLst>
      <p:ext uri="{BB962C8B-B14F-4D97-AF65-F5344CB8AC3E}">
        <p14:creationId xmlns:p14="http://schemas.microsoft.com/office/powerpoint/2010/main" val="25688600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69FADB-97CC-8715-21B5-73A9A138758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A563AE5-ECE9-12D0-2208-5126D5E70EB9}"/>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sp>
        <p:nvSpPr>
          <p:cNvPr id="6" name="TextBox 5">
            <a:extLst>
              <a:ext uri="{FF2B5EF4-FFF2-40B4-BE49-F238E27FC236}">
                <a16:creationId xmlns:a16="http://schemas.microsoft.com/office/drawing/2014/main" id="{CD1C1A3C-2B43-2EC6-948C-8C17080C9F6B}"/>
              </a:ext>
            </a:extLst>
          </p:cNvPr>
          <p:cNvSpPr txBox="1"/>
          <p:nvPr/>
        </p:nvSpPr>
        <p:spPr>
          <a:xfrm>
            <a:off x="1669254" y="1388610"/>
            <a:ext cx="6455569" cy="923330"/>
          </a:xfrm>
          <a:prstGeom prst="rect">
            <a:avLst/>
          </a:prstGeom>
          <a:noFill/>
          <a:ln w="19050">
            <a:solidFill>
              <a:srgbClr val="FF0000"/>
            </a:solidFill>
          </a:ln>
        </p:spPr>
        <p:txBody>
          <a:bodyPr wrap="square">
            <a:spAutoFit/>
          </a:bodyPr>
          <a:lstStyle/>
          <a:p>
            <a:pPr marR="0" lvl="0" rtl="0">
              <a:spcAft>
                <a:spcPts val="1000"/>
              </a:spcAft>
              <a:tabLst>
                <a:tab pos="2286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Next, we will refine the model using Best Subsets Regression. Click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Recall SigmaXL Dialog.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Click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Advanced Options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Check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Stepwise/Best Subsets Regression</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with options as shown.</a:t>
            </a:r>
            <a:endParaRPr lang="en-US" dirty="0"/>
          </a:p>
        </p:txBody>
      </p:sp>
      <p:pic>
        <p:nvPicPr>
          <p:cNvPr id="7" name="Picture 6">
            <a:extLst>
              <a:ext uri="{FF2B5EF4-FFF2-40B4-BE49-F238E27FC236}">
                <a16:creationId xmlns:a16="http://schemas.microsoft.com/office/drawing/2014/main" id="{E904924F-6D3B-970E-192A-95D980C45EE0}"/>
              </a:ext>
            </a:extLst>
          </p:cNvPr>
          <p:cNvPicPr>
            <a:picLocks noChangeAspect="1"/>
          </p:cNvPicPr>
          <p:nvPr/>
        </p:nvPicPr>
        <p:blipFill>
          <a:blip r:embed="rId2"/>
          <a:stretch>
            <a:fillRect/>
          </a:stretch>
        </p:blipFill>
        <p:spPr>
          <a:xfrm>
            <a:off x="2078909" y="2444885"/>
            <a:ext cx="5636260" cy="3024505"/>
          </a:xfrm>
          <a:prstGeom prst="rect">
            <a:avLst/>
          </a:prstGeom>
        </p:spPr>
      </p:pic>
      <p:sp>
        <p:nvSpPr>
          <p:cNvPr id="11" name="TextBox 10">
            <a:extLst>
              <a:ext uri="{FF2B5EF4-FFF2-40B4-BE49-F238E27FC236}">
                <a16:creationId xmlns:a16="http://schemas.microsoft.com/office/drawing/2014/main" id="{C09C8A76-2839-2ECF-E5F0-BB95970A8BC4}"/>
              </a:ext>
            </a:extLst>
          </p:cNvPr>
          <p:cNvSpPr txBox="1"/>
          <p:nvPr/>
        </p:nvSpPr>
        <p:spPr>
          <a:xfrm>
            <a:off x="2407444" y="5691695"/>
            <a:ext cx="4595812" cy="923330"/>
          </a:xfrm>
          <a:prstGeom prst="rect">
            <a:avLst/>
          </a:prstGeom>
          <a:noFill/>
          <a:ln w="19050">
            <a:solidFill>
              <a:srgbClr val="FF0000"/>
            </a:solidFill>
          </a:ln>
        </p:spPr>
        <p:txBody>
          <a:bodyPr wrap="square">
            <a:spAutoFit/>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With fewer than 15 potential terms, best subsets will evaluate all possible combinations (exhaustive search) for minimum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AICc</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t>
            </a:r>
            <a:endParaRPr lang="en-US" dirty="0"/>
          </a:p>
        </p:txBody>
      </p:sp>
    </p:spTree>
    <p:extLst>
      <p:ext uri="{BB962C8B-B14F-4D97-AF65-F5344CB8AC3E}">
        <p14:creationId xmlns:p14="http://schemas.microsoft.com/office/powerpoint/2010/main" val="37992313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0A374A-91DB-BC5B-50FD-C15DBA36B65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6D219FB6-4961-A5E5-E782-1C90C7FBDECE}"/>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pic>
        <p:nvPicPr>
          <p:cNvPr id="2" name="Picture 1">
            <a:extLst>
              <a:ext uri="{FF2B5EF4-FFF2-40B4-BE49-F238E27FC236}">
                <a16:creationId xmlns:a16="http://schemas.microsoft.com/office/drawing/2014/main" id="{87416599-8A7D-94D3-6D71-761D8B9A07BE}"/>
              </a:ext>
            </a:extLst>
          </p:cNvPr>
          <p:cNvPicPr>
            <a:picLocks noChangeAspect="1"/>
          </p:cNvPicPr>
          <p:nvPr/>
        </p:nvPicPr>
        <p:blipFill>
          <a:blip r:embed="rId2"/>
          <a:stretch>
            <a:fillRect/>
          </a:stretch>
        </p:blipFill>
        <p:spPr>
          <a:xfrm>
            <a:off x="1508095" y="1388610"/>
            <a:ext cx="6127809" cy="3785370"/>
          </a:xfrm>
          <a:prstGeom prst="rect">
            <a:avLst/>
          </a:prstGeom>
        </p:spPr>
      </p:pic>
      <p:sp>
        <p:nvSpPr>
          <p:cNvPr id="5" name="TextBox 4">
            <a:extLst>
              <a:ext uri="{FF2B5EF4-FFF2-40B4-BE49-F238E27FC236}">
                <a16:creationId xmlns:a16="http://schemas.microsoft.com/office/drawing/2014/main" id="{43FBE7A5-C786-CE10-6201-F46DB8ADB230}"/>
              </a:ext>
            </a:extLst>
          </p:cNvPr>
          <p:cNvSpPr txBox="1"/>
          <p:nvPr/>
        </p:nvSpPr>
        <p:spPr>
          <a:xfrm>
            <a:off x="2274093" y="5469390"/>
            <a:ext cx="4595812" cy="646331"/>
          </a:xfrm>
          <a:prstGeom prst="rect">
            <a:avLst/>
          </a:prstGeom>
          <a:noFill/>
          <a:ln w="19050">
            <a:solidFill>
              <a:srgbClr val="FF0000"/>
            </a:solidFill>
          </a:ln>
        </p:spPr>
        <p:txBody>
          <a:bodyPr wrap="square">
            <a:spAutoFit/>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best subsets model removed the two insignificant interactions.</a:t>
            </a:r>
            <a:endParaRPr lang="en-US" dirty="0"/>
          </a:p>
        </p:txBody>
      </p:sp>
    </p:spTree>
    <p:extLst>
      <p:ext uri="{BB962C8B-B14F-4D97-AF65-F5344CB8AC3E}">
        <p14:creationId xmlns:p14="http://schemas.microsoft.com/office/powerpoint/2010/main" val="41201802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938FFE-5389-DCAF-63F2-969669286EB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E0ADE069-2DC1-20DB-3CF1-4ADC4299ED6F}"/>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pic>
        <p:nvPicPr>
          <p:cNvPr id="3" name="Picture 2">
            <a:extLst>
              <a:ext uri="{FF2B5EF4-FFF2-40B4-BE49-F238E27FC236}">
                <a16:creationId xmlns:a16="http://schemas.microsoft.com/office/drawing/2014/main" id="{26263839-EDC8-9158-67EE-878D6C10F04E}"/>
              </a:ext>
            </a:extLst>
          </p:cNvPr>
          <p:cNvPicPr>
            <a:picLocks noChangeAspect="1"/>
          </p:cNvPicPr>
          <p:nvPr/>
        </p:nvPicPr>
        <p:blipFill>
          <a:blip r:embed="rId2"/>
          <a:stretch>
            <a:fillRect/>
          </a:stretch>
        </p:blipFill>
        <p:spPr>
          <a:xfrm>
            <a:off x="1675447" y="1198965"/>
            <a:ext cx="5793105" cy="3502660"/>
          </a:xfrm>
          <a:prstGeom prst="rect">
            <a:avLst/>
          </a:prstGeom>
        </p:spPr>
      </p:pic>
      <p:sp>
        <p:nvSpPr>
          <p:cNvPr id="7" name="TextBox 6">
            <a:extLst>
              <a:ext uri="{FF2B5EF4-FFF2-40B4-BE49-F238E27FC236}">
                <a16:creationId xmlns:a16="http://schemas.microsoft.com/office/drawing/2014/main" id="{C0D74077-75EE-CEE1-4F57-8BF7401863FF}"/>
              </a:ext>
            </a:extLst>
          </p:cNvPr>
          <p:cNvSpPr txBox="1"/>
          <p:nvPr/>
        </p:nvSpPr>
        <p:spPr>
          <a:xfrm>
            <a:off x="1116805" y="5032129"/>
            <a:ext cx="7303295" cy="1754326"/>
          </a:xfrm>
          <a:prstGeom prst="rect">
            <a:avLst/>
          </a:prstGeom>
          <a:noFill/>
          <a:ln w="19050">
            <a:solidFill>
              <a:srgbClr val="FF0000"/>
            </a:solidFill>
          </a:ln>
        </p:spPr>
        <p:txBody>
          <a:bodyPr wrap="square">
            <a:spAutoFit/>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top four residual plots look ok, with no obvious non-normality or patterns.  The Residuals vs Flour shows some possible inequality of variance (this can also be seen in the Breusch-Pagan Test for Constant Variance where Flour has a significant P-Value), but we will not explore this further in this example. The Residuals vs Temp shows some possible curvature but we already tested Temp*Temp and found it to be insignificant.</a:t>
            </a:r>
            <a:endParaRPr lang="en-US" dirty="0"/>
          </a:p>
        </p:txBody>
      </p:sp>
    </p:spTree>
    <p:extLst>
      <p:ext uri="{BB962C8B-B14F-4D97-AF65-F5344CB8AC3E}">
        <p14:creationId xmlns:p14="http://schemas.microsoft.com/office/powerpoint/2010/main" val="4356740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D77502-35EE-802F-E70B-CE2FD4964D6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C11B21CA-C461-31A7-6944-08F69EECAD22}"/>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pic>
        <p:nvPicPr>
          <p:cNvPr id="2" name="Picture 1">
            <a:extLst>
              <a:ext uri="{FF2B5EF4-FFF2-40B4-BE49-F238E27FC236}">
                <a16:creationId xmlns:a16="http://schemas.microsoft.com/office/drawing/2014/main" id="{11AB5ECA-BDC7-FFD9-7715-8ABCBB6B66D2}"/>
              </a:ext>
            </a:extLst>
          </p:cNvPr>
          <p:cNvPicPr>
            <a:picLocks noChangeAspect="1"/>
          </p:cNvPicPr>
          <p:nvPr/>
        </p:nvPicPr>
        <p:blipFill>
          <a:blip r:embed="rId2"/>
          <a:stretch>
            <a:fillRect/>
          </a:stretch>
        </p:blipFill>
        <p:spPr>
          <a:xfrm>
            <a:off x="696483" y="1236027"/>
            <a:ext cx="7990317" cy="1678623"/>
          </a:xfrm>
          <a:prstGeom prst="rect">
            <a:avLst/>
          </a:prstGeom>
        </p:spPr>
      </p:pic>
      <p:pic>
        <p:nvPicPr>
          <p:cNvPr id="5" name="Picture 4">
            <a:extLst>
              <a:ext uri="{FF2B5EF4-FFF2-40B4-BE49-F238E27FC236}">
                <a16:creationId xmlns:a16="http://schemas.microsoft.com/office/drawing/2014/main" id="{285CE8FD-AAC3-DC36-7E2A-22016A94ED26}"/>
              </a:ext>
            </a:extLst>
          </p:cNvPr>
          <p:cNvPicPr>
            <a:picLocks noChangeAspect="1"/>
          </p:cNvPicPr>
          <p:nvPr/>
        </p:nvPicPr>
        <p:blipFill>
          <a:blip r:embed="rId3"/>
          <a:stretch>
            <a:fillRect/>
          </a:stretch>
        </p:blipFill>
        <p:spPr>
          <a:xfrm>
            <a:off x="3371214" y="3451058"/>
            <a:ext cx="2781935" cy="1525431"/>
          </a:xfrm>
          <a:prstGeom prst="rect">
            <a:avLst/>
          </a:prstGeom>
        </p:spPr>
      </p:pic>
      <p:pic>
        <p:nvPicPr>
          <p:cNvPr id="6" name="Picture 5">
            <a:extLst>
              <a:ext uri="{FF2B5EF4-FFF2-40B4-BE49-F238E27FC236}">
                <a16:creationId xmlns:a16="http://schemas.microsoft.com/office/drawing/2014/main" id="{1091A62E-1FD8-5E14-40E6-89206F3D0A41}"/>
              </a:ext>
            </a:extLst>
          </p:cNvPr>
          <p:cNvPicPr>
            <a:picLocks noChangeAspect="1"/>
          </p:cNvPicPr>
          <p:nvPr/>
        </p:nvPicPr>
        <p:blipFill>
          <a:blip r:embed="rId4"/>
          <a:stretch>
            <a:fillRect/>
          </a:stretch>
        </p:blipFill>
        <p:spPr>
          <a:xfrm>
            <a:off x="944678" y="5095907"/>
            <a:ext cx="7254643" cy="700088"/>
          </a:xfrm>
          <a:prstGeom prst="rect">
            <a:avLst/>
          </a:prstGeom>
        </p:spPr>
      </p:pic>
      <p:sp>
        <p:nvSpPr>
          <p:cNvPr id="9" name="TextBox 8">
            <a:extLst>
              <a:ext uri="{FF2B5EF4-FFF2-40B4-BE49-F238E27FC236}">
                <a16:creationId xmlns:a16="http://schemas.microsoft.com/office/drawing/2014/main" id="{8AE95FFE-D227-F209-5474-E44314821365}"/>
              </a:ext>
            </a:extLst>
          </p:cNvPr>
          <p:cNvSpPr txBox="1"/>
          <p:nvPr/>
        </p:nvSpPr>
        <p:spPr>
          <a:xfrm>
            <a:off x="1548684" y="6094633"/>
            <a:ext cx="6426994" cy="646331"/>
          </a:xfrm>
          <a:prstGeom prst="rect">
            <a:avLst/>
          </a:prstGeom>
          <a:noFill/>
          <a:ln w="19050">
            <a:solidFill>
              <a:srgbClr val="FF0000"/>
            </a:solidFill>
          </a:ln>
        </p:spPr>
        <p:txBody>
          <a:bodyPr wrap="square">
            <a:spAutoFit/>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 Flour = 4.85 oz, Time = 34.5 min and Temp = 375 F, give the maximum cake Quality score. </a:t>
            </a:r>
            <a:endParaRPr lang="en-US" dirty="0"/>
          </a:p>
        </p:txBody>
      </p:sp>
      <p:sp>
        <p:nvSpPr>
          <p:cNvPr id="11" name="TextBox 10">
            <a:extLst>
              <a:ext uri="{FF2B5EF4-FFF2-40B4-BE49-F238E27FC236}">
                <a16:creationId xmlns:a16="http://schemas.microsoft.com/office/drawing/2014/main" id="{041CDB19-6340-DA3E-AA9A-4427E5FF8FF2}"/>
              </a:ext>
            </a:extLst>
          </p:cNvPr>
          <p:cNvSpPr txBox="1"/>
          <p:nvPr/>
        </p:nvSpPr>
        <p:spPr>
          <a:xfrm>
            <a:off x="944678" y="3081726"/>
            <a:ext cx="1540669" cy="369332"/>
          </a:xfrm>
          <a:prstGeom prst="rect">
            <a:avLst/>
          </a:prstGeom>
          <a:noFill/>
          <a:ln w="19050">
            <a:solidFill>
              <a:srgbClr val="FF0000"/>
            </a:solidFill>
          </a:ln>
        </p:spPr>
        <p:txBody>
          <a:bodyPr wrap="square">
            <a:spAutoFit/>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Click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Optimize</a:t>
            </a:r>
            <a:endParaRPr lang="en-US" dirty="0"/>
          </a:p>
        </p:txBody>
      </p:sp>
    </p:spTree>
    <p:extLst>
      <p:ext uri="{BB962C8B-B14F-4D97-AF65-F5344CB8AC3E}">
        <p14:creationId xmlns:p14="http://schemas.microsoft.com/office/powerpoint/2010/main" val="19056259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D201FB-0E04-C842-E06B-CDC31F9384E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47779F1-4C31-DB52-2453-3AAE30DDACCD}"/>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pic>
        <p:nvPicPr>
          <p:cNvPr id="3" name="Picture 2">
            <a:extLst>
              <a:ext uri="{FF2B5EF4-FFF2-40B4-BE49-F238E27FC236}">
                <a16:creationId xmlns:a16="http://schemas.microsoft.com/office/drawing/2014/main" id="{9A9C5CDC-FFA0-7585-EDCE-1D2AD2174C3D}"/>
              </a:ext>
            </a:extLst>
          </p:cNvPr>
          <p:cNvPicPr>
            <a:picLocks noChangeAspect="1"/>
          </p:cNvPicPr>
          <p:nvPr/>
        </p:nvPicPr>
        <p:blipFill>
          <a:blip r:embed="rId2"/>
          <a:stretch>
            <a:fillRect/>
          </a:stretch>
        </p:blipFill>
        <p:spPr>
          <a:xfrm>
            <a:off x="975042" y="1528921"/>
            <a:ext cx="7591056" cy="2695257"/>
          </a:xfrm>
          <a:prstGeom prst="rect">
            <a:avLst/>
          </a:prstGeom>
        </p:spPr>
      </p:pic>
      <p:sp>
        <p:nvSpPr>
          <p:cNvPr id="8" name="TextBox 7">
            <a:extLst>
              <a:ext uri="{FF2B5EF4-FFF2-40B4-BE49-F238E27FC236}">
                <a16:creationId xmlns:a16="http://schemas.microsoft.com/office/drawing/2014/main" id="{3F13858F-A44E-3FBF-95AB-35B399BEA52E}"/>
              </a:ext>
            </a:extLst>
          </p:cNvPr>
          <p:cNvSpPr txBox="1"/>
          <p:nvPr/>
        </p:nvSpPr>
        <p:spPr>
          <a:xfrm>
            <a:off x="897731" y="996537"/>
            <a:ext cx="4595812" cy="369332"/>
          </a:xfrm>
          <a:prstGeom prst="rect">
            <a:avLst/>
          </a:prstGeom>
          <a:noFill/>
          <a:ln w="19050">
            <a:solidFill>
              <a:srgbClr val="FF0000"/>
            </a:solidFill>
          </a:ln>
        </p:spPr>
        <p:txBody>
          <a:bodyPr wrap="square">
            <a:spAutoFit/>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Click the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Contour/Surface Plots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button.</a:t>
            </a:r>
            <a:endParaRPr lang="en-US" dirty="0"/>
          </a:p>
        </p:txBody>
      </p:sp>
      <p:sp>
        <p:nvSpPr>
          <p:cNvPr id="11" name="TextBox 10">
            <a:extLst>
              <a:ext uri="{FF2B5EF4-FFF2-40B4-BE49-F238E27FC236}">
                <a16:creationId xmlns:a16="http://schemas.microsoft.com/office/drawing/2014/main" id="{B4B517DA-2E1E-2184-B5BB-AD1FE40636D7}"/>
              </a:ext>
            </a:extLst>
          </p:cNvPr>
          <p:cNvSpPr txBox="1"/>
          <p:nvPr/>
        </p:nvSpPr>
        <p:spPr>
          <a:xfrm>
            <a:off x="1897856" y="4490968"/>
            <a:ext cx="5817394" cy="923330"/>
          </a:xfrm>
          <a:prstGeom prst="rect">
            <a:avLst/>
          </a:prstGeom>
          <a:noFill/>
          <a:ln w="19050">
            <a:solidFill>
              <a:srgbClr val="FF0000"/>
            </a:solidFill>
          </a:ln>
        </p:spPr>
        <p:txBody>
          <a:bodyPr wrap="square">
            <a:spAutoFit/>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With 3 factors, 3 Contour/Surface plots are created.  The table with the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Hold Values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gives the values used to hold a predictor constant if it is not in the plot.</a:t>
            </a:r>
            <a:endParaRPr lang="en-US" dirty="0"/>
          </a:p>
        </p:txBody>
      </p:sp>
    </p:spTree>
    <p:extLst>
      <p:ext uri="{BB962C8B-B14F-4D97-AF65-F5344CB8AC3E}">
        <p14:creationId xmlns:p14="http://schemas.microsoft.com/office/powerpoint/2010/main" val="3813509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B9C1BB-1090-510A-F530-A71ACA21AD2C}"/>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F3043EF-71FB-8ED6-2567-C5EEDA2E4C1B}"/>
              </a:ext>
            </a:extLst>
          </p:cNvPr>
          <p:cNvSpPr>
            <a:spLocks noGrp="1"/>
          </p:cNvSpPr>
          <p:nvPr>
            <p:ph type="title"/>
          </p:nvPr>
        </p:nvSpPr>
        <p:spPr>
          <a:xfrm>
            <a:off x="457200" y="245610"/>
            <a:ext cx="8229600" cy="1143000"/>
          </a:xfrm>
          <a:prstGeom prst="rect">
            <a:avLst/>
          </a:prstGeom>
        </p:spPr>
        <p:txBody>
          <a:bodyPr/>
          <a:lstStyle/>
          <a:p>
            <a:r>
              <a:rPr lang="en-US" dirty="0"/>
              <a:t>Definitive Screening Designs</a:t>
            </a:r>
          </a:p>
        </p:txBody>
      </p:sp>
      <p:sp>
        <p:nvSpPr>
          <p:cNvPr id="5" name="TextBox 4">
            <a:extLst>
              <a:ext uri="{FF2B5EF4-FFF2-40B4-BE49-F238E27FC236}">
                <a16:creationId xmlns:a16="http://schemas.microsoft.com/office/drawing/2014/main" id="{3E557D41-0849-9ED5-7E4D-C6915B4422D9}"/>
              </a:ext>
            </a:extLst>
          </p:cNvPr>
          <p:cNvSpPr txBox="1"/>
          <p:nvPr/>
        </p:nvSpPr>
        <p:spPr>
          <a:xfrm>
            <a:off x="723900" y="2022039"/>
            <a:ext cx="8324850" cy="3108543"/>
          </a:xfrm>
          <a:prstGeom prst="rect">
            <a:avLst/>
          </a:prstGeom>
          <a:noFill/>
        </p:spPr>
        <p:txBody>
          <a:bodyPr wrap="square">
            <a:spAutoFit/>
          </a:bodyPr>
          <a:lstStyle/>
          <a:p>
            <a:pPr marL="285750" marR="0" lvl="0" indent="-285750" rtl="0">
              <a:spcAft>
                <a:spcPts val="1000"/>
              </a:spcAft>
              <a:buFont typeface="Arial" panose="020B0604020202020204" pitchFamily="34" charset="0"/>
              <a:buChar char="•"/>
              <a:tabLst>
                <a:tab pos="228600" algn="l"/>
              </a:tabLst>
            </a:pPr>
            <a:r>
              <a:rPr lang="en-US" sz="2800" dirty="0">
                <a:effectLst/>
                <a:latin typeface="Calibri" panose="020F0502020204030204" pitchFamily="34" charset="0"/>
                <a:ea typeface="Times New Roman" panose="02020603050405020304" pitchFamily="18" charset="0"/>
                <a:cs typeface="Times New Roman" panose="02020603050405020304" pitchFamily="18" charset="0"/>
              </a:rPr>
              <a:t>In conclusion, we can see the power of the definitive screening design as Montgomery noted</a:t>
            </a:r>
            <a:r>
              <a:rPr lang="en-US" sz="2800">
                <a:effectLst/>
                <a:latin typeface="Calibri" panose="020F0502020204030204" pitchFamily="34" charset="0"/>
                <a:ea typeface="Times New Roman" panose="02020603050405020304" pitchFamily="18" charset="0"/>
                <a:cs typeface="Times New Roman" panose="02020603050405020304" pitchFamily="18" charset="0"/>
              </a:rPr>
              <a:t>, “</a:t>
            </a:r>
            <a:r>
              <a:rPr lang="en-US" sz="2800" dirty="0">
                <a:effectLst/>
                <a:latin typeface="Calibri" panose="020F0502020204030204" pitchFamily="34" charset="0"/>
                <a:ea typeface="Times New Roman" panose="02020603050405020304" pitchFamily="18" charset="0"/>
                <a:cs typeface="Times New Roman" panose="02020603050405020304" pitchFamily="18" charset="0"/>
              </a:rPr>
              <a:t>These designs are an excellent compromise between resolution III fractions for screening and small RSM designs. They also admit the possibility of moving directly from screening to optimization using the results of a single experiment” </a:t>
            </a:r>
            <a:r>
              <a:rPr lang="ar-SA" sz="2800" dirty="0">
                <a:effectLst/>
                <a:latin typeface="Calibri" panose="020F0502020204030204" pitchFamily="34" charset="0"/>
                <a:ea typeface="Times New Roman" panose="02020603050405020304" pitchFamily="18" charset="0"/>
                <a:cs typeface="Times New Roman" panose="02020603050405020304" pitchFamily="18" charset="0"/>
              </a:rPr>
              <a:t>‎</a:t>
            </a:r>
            <a:r>
              <a:rPr lang="en-US" sz="2800" dirty="0">
                <a:effectLst/>
                <a:latin typeface="Calibri" panose="020F0502020204030204" pitchFamily="34" charset="0"/>
                <a:ea typeface="Times New Roman" panose="02020603050405020304" pitchFamily="18" charset="0"/>
                <a:cs typeface="Times New Roman" panose="02020603050405020304" pitchFamily="18" charset="0"/>
              </a:rPr>
              <a:t>[2].</a:t>
            </a:r>
          </a:p>
        </p:txBody>
      </p:sp>
    </p:spTree>
    <p:extLst>
      <p:ext uri="{BB962C8B-B14F-4D97-AF65-F5344CB8AC3E}">
        <p14:creationId xmlns:p14="http://schemas.microsoft.com/office/powerpoint/2010/main" val="2056603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4468C2-83B6-85FB-30BA-C8220508179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2C6B303-8E2E-60F6-8B6B-80ADB95A36BF}"/>
              </a:ext>
            </a:extLst>
          </p:cNvPr>
          <p:cNvSpPr>
            <a:spLocks noGrp="1"/>
          </p:cNvSpPr>
          <p:nvPr>
            <p:ph type="title"/>
          </p:nvPr>
        </p:nvSpPr>
        <p:spPr>
          <a:xfrm>
            <a:off x="457200" y="245610"/>
            <a:ext cx="8229600" cy="1143000"/>
          </a:xfrm>
          <a:prstGeom prst="rect">
            <a:avLst/>
          </a:prstGeom>
        </p:spPr>
        <p:txBody>
          <a:bodyPr/>
          <a:lstStyle/>
          <a:p>
            <a:r>
              <a:rPr lang="en-US" dirty="0"/>
              <a:t>General Full-Factorial Designs</a:t>
            </a:r>
          </a:p>
        </p:txBody>
      </p:sp>
      <p:sp>
        <p:nvSpPr>
          <p:cNvPr id="7" name="TextBox 6">
            <a:extLst>
              <a:ext uri="{FF2B5EF4-FFF2-40B4-BE49-F238E27FC236}">
                <a16:creationId xmlns:a16="http://schemas.microsoft.com/office/drawing/2014/main" id="{84E3C47B-C8B6-EB33-A517-F88434957765}"/>
              </a:ext>
            </a:extLst>
          </p:cNvPr>
          <p:cNvSpPr txBox="1"/>
          <p:nvPr/>
        </p:nvSpPr>
        <p:spPr>
          <a:xfrm>
            <a:off x="897730" y="1288420"/>
            <a:ext cx="7941469" cy="4037003"/>
          </a:xfrm>
          <a:prstGeom prst="rect">
            <a:avLst/>
          </a:prstGeom>
          <a:noFill/>
          <a:ln w="19050">
            <a:solidFill>
              <a:srgbClr val="FF0000"/>
            </a:solidFill>
          </a:ln>
        </p:spPr>
        <p:txBody>
          <a:bodyPr wrap="square">
            <a:spAutoFit/>
          </a:bodyPr>
          <a:lstStyle/>
          <a:p>
            <a:pPr marL="0" marR="0" indent="0">
              <a:spcAft>
                <a:spcPts val="1000"/>
              </a:spcAft>
              <a:buNone/>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will illustrate the use of a General Full Factorial to create a Randomized Complete Block Design (RCBD).  The objective of the RCBD is to evaluate the efficacy of 3 different hypertension drug treatments on reducing systolic and diastolic blood pressure (BP), but we will only consider systolic in this example.</a:t>
            </a:r>
          </a:p>
          <a:p>
            <a:pPr marL="228600" marR="0" indent="-228600">
              <a:spcAft>
                <a:spcPts val="1000"/>
              </a:spcAft>
              <a:buNone/>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treatment factor level values are: Placebo, Drug 1, Drug 2, Drug 3.</a:t>
            </a:r>
          </a:p>
          <a:p>
            <a:pPr marL="0" marR="0" indent="0">
              <a:spcAft>
                <a:spcPts val="1000"/>
              </a:spcAft>
              <a:buNone/>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block levels are age/sex combinations: </a:t>
            </a:r>
          </a:p>
          <a:p>
            <a:pPr marL="457200" marR="0" indent="0">
              <a:spcAft>
                <a:spcPts val="1000"/>
              </a:spcAft>
              <a:buNone/>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1 = Under 50/Female</a:t>
            </a:r>
          </a:p>
          <a:p>
            <a:pPr marL="457200" marR="0" indent="0">
              <a:spcAft>
                <a:spcPts val="1000"/>
              </a:spcAft>
              <a:buNone/>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2 = Under 50/Male</a:t>
            </a:r>
          </a:p>
          <a:p>
            <a:pPr marL="457200" marR="0" indent="0">
              <a:spcAft>
                <a:spcPts val="1000"/>
              </a:spcAft>
              <a:buNone/>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3 = Over 50/Female</a:t>
            </a:r>
          </a:p>
          <a:p>
            <a:pPr marL="457200" marR="0" indent="0">
              <a:spcAft>
                <a:spcPts val="1000"/>
              </a:spcAft>
              <a:buNone/>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4 = Over 50/Male.</a:t>
            </a:r>
          </a:p>
          <a:p>
            <a:pPr marL="228600" marR="0" indent="-228600">
              <a:spcAft>
                <a:spcPts val="1000"/>
              </a:spcAft>
              <a:buNone/>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total number of runs will be 4 treatment levels * 4 block levels = 16.  </a:t>
            </a:r>
          </a:p>
        </p:txBody>
      </p:sp>
    </p:spTree>
    <p:extLst>
      <p:ext uri="{BB962C8B-B14F-4D97-AF65-F5344CB8AC3E}">
        <p14:creationId xmlns:p14="http://schemas.microsoft.com/office/powerpoint/2010/main" val="22874511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ctrTitle"/>
          </p:nvPr>
        </p:nvSpPr>
        <p:spPr>
          <a:xfrm>
            <a:off x="228600" y="2200837"/>
            <a:ext cx="8915400" cy="1470025"/>
          </a:xfrm>
        </p:spPr>
        <p:txBody>
          <a:bodyPr/>
          <a:lstStyle/>
          <a:p>
            <a:r>
              <a:rPr lang="en-CA" sz="3600" dirty="0"/>
              <a:t>What’s New in SigmaXL® Version 11</a:t>
            </a:r>
            <a:br>
              <a:rPr lang="en-CA" sz="3600" dirty="0"/>
            </a:br>
            <a:br>
              <a:rPr lang="en-CA" sz="3600" dirty="0"/>
            </a:br>
            <a:r>
              <a:rPr lang="en-CA" sz="2800" dirty="0"/>
              <a:t>Part 2 of 3: General Full Factorial and </a:t>
            </a:r>
            <a:br>
              <a:rPr lang="en-CA" sz="2800" dirty="0"/>
            </a:br>
            <a:r>
              <a:rPr lang="en-CA" sz="2800" dirty="0"/>
              <a:t>Definitive Screening Designs</a:t>
            </a:r>
            <a:br>
              <a:rPr lang="en-CA" sz="2800" dirty="0"/>
            </a:br>
            <a:r>
              <a:rPr lang="en-CA" sz="2800" dirty="0"/>
              <a:t>Wednesday June 25, 2025</a:t>
            </a:r>
            <a:endParaRPr lang="en-US" sz="2800" dirty="0">
              <a:solidFill>
                <a:srgbClr val="000066"/>
              </a:solidFill>
            </a:endParaRPr>
          </a:p>
        </p:txBody>
      </p:sp>
      <p:pic>
        <p:nvPicPr>
          <p:cNvPr id="10" name="Picture 9"/>
          <p:cNvPicPr/>
          <p:nvPr/>
        </p:nvPicPr>
        <p:blipFill>
          <a:blip r:embed="rId3" cstate="print">
            <a:extLst>
              <a:ext uri="{28A0092B-C50C-407E-A947-70E740481C1C}">
                <a14:useLocalDpi xmlns:a14="http://schemas.microsoft.com/office/drawing/2010/main" val="0"/>
              </a:ext>
            </a:extLst>
          </a:blip>
          <a:stretch>
            <a:fillRect/>
          </a:stretch>
        </p:blipFill>
        <p:spPr>
          <a:xfrm>
            <a:off x="7696200" y="76200"/>
            <a:ext cx="1371600" cy="914400"/>
          </a:xfrm>
          <a:prstGeom prst="rect">
            <a:avLst/>
          </a:prstGeom>
          <a:ln>
            <a:solidFill>
              <a:srgbClr val="002060"/>
            </a:solidFill>
          </a:ln>
        </p:spPr>
      </p:pic>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75" y="-152400"/>
            <a:ext cx="9223375" cy="2173880"/>
          </a:xfrm>
          <a:prstGeom prst="rect">
            <a:avLst/>
          </a:prstGeom>
          <a:noFill/>
          <a:ln>
            <a:noFill/>
          </a:ln>
          <a:extLst>
            <a:ext uri="{909E8E84-426E-40DD-AFC4-6F175D3DCCD1}">
              <a14:hiddenFill xmlns:a14="http://schemas.microsoft.com/office/drawing/2010/main">
                <a:solidFill>
                  <a:schemeClr val="tx1">
                    <a:alpha val="0"/>
                  </a:schemeClr>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3" name="Rectangle 2">
            <a:extLst>
              <a:ext uri="{FF2B5EF4-FFF2-40B4-BE49-F238E27FC236}">
                <a16:creationId xmlns:a16="http://schemas.microsoft.com/office/drawing/2014/main" id="{09D1C1BE-7CB7-7D90-EE4A-FF7C27B8797F}"/>
              </a:ext>
            </a:extLst>
          </p:cNvPr>
          <p:cNvSpPr txBox="1">
            <a:spLocks noChangeArrowheads="1"/>
          </p:cNvSpPr>
          <p:nvPr/>
        </p:nvSpPr>
        <p:spPr bwMode="auto">
          <a:xfrm>
            <a:off x="685800" y="4887624"/>
            <a:ext cx="7772400" cy="1470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charset="0"/>
              </a:defRPr>
            </a:lvl2pPr>
            <a:lvl3pPr algn="l" rtl="0" fontAlgn="base">
              <a:spcBef>
                <a:spcPct val="0"/>
              </a:spcBef>
              <a:spcAft>
                <a:spcPct val="0"/>
              </a:spcAft>
              <a:defRPr sz="3900" b="1">
                <a:solidFill>
                  <a:schemeClr val="tx2"/>
                </a:solidFill>
                <a:latin typeface="Arial" charset="0"/>
              </a:defRPr>
            </a:lvl3pPr>
            <a:lvl4pPr algn="l" rtl="0" fontAlgn="base">
              <a:spcBef>
                <a:spcPct val="0"/>
              </a:spcBef>
              <a:spcAft>
                <a:spcPct val="0"/>
              </a:spcAft>
              <a:defRPr sz="3900" b="1">
                <a:solidFill>
                  <a:schemeClr val="tx2"/>
                </a:solidFill>
                <a:latin typeface="Arial" charset="0"/>
              </a:defRPr>
            </a:lvl4pPr>
            <a:lvl5pPr algn="l" rtl="0" fontAlgn="base">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a:lstStyle>
          <a:p>
            <a:pPr algn="ctr"/>
            <a:r>
              <a:rPr lang="en-US" sz="3600" dirty="0">
                <a:solidFill>
                  <a:srgbClr val="000066"/>
                </a:solidFill>
              </a:rPr>
              <a:t>Questions?</a:t>
            </a:r>
            <a:br>
              <a:rPr lang="en-US" sz="3600" dirty="0">
                <a:solidFill>
                  <a:srgbClr val="000066"/>
                </a:solidFill>
              </a:rPr>
            </a:br>
            <a:br>
              <a:rPr lang="en-US" sz="3600" dirty="0">
                <a:solidFill>
                  <a:srgbClr val="000066"/>
                </a:solidFill>
              </a:rPr>
            </a:br>
            <a:endParaRPr lang="en-US" sz="2400" dirty="0">
              <a:solidFill>
                <a:srgbClr val="000066"/>
              </a:solidFill>
            </a:endParaRPr>
          </a:p>
        </p:txBody>
      </p:sp>
      <p:pic>
        <p:nvPicPr>
          <p:cNvPr id="4" name="Picture 3" descr="MCj03117780000[1]">
            <a:extLst>
              <a:ext uri="{FF2B5EF4-FFF2-40B4-BE49-F238E27FC236}">
                <a16:creationId xmlns:a16="http://schemas.microsoft.com/office/drawing/2014/main" id="{49122E2C-7265-964E-0D26-81F799D702CD}"/>
              </a:ext>
            </a:extLst>
          </p:cNvPr>
          <p:cNvPicPr>
            <a:picLocks noChangeAspect="1" noChangeArrowheads="1"/>
          </p:cNvPicPr>
          <p:nvPr/>
        </p:nvPicPr>
        <p:blipFill>
          <a:blip r:embed="rId5" cstate="print"/>
          <a:srcRect/>
          <a:stretch>
            <a:fillRect/>
          </a:stretch>
        </p:blipFill>
        <p:spPr bwMode="auto">
          <a:xfrm>
            <a:off x="6922798" y="4503739"/>
            <a:ext cx="1176338" cy="1752600"/>
          </a:xfrm>
          <a:prstGeom prst="rect">
            <a:avLst/>
          </a:prstGeom>
          <a:noFill/>
        </p:spPr>
      </p:pic>
    </p:spTree>
    <p:extLst>
      <p:ext uri="{BB962C8B-B14F-4D97-AF65-F5344CB8AC3E}">
        <p14:creationId xmlns:p14="http://schemas.microsoft.com/office/powerpoint/2010/main" val="112292214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6669A9-D908-74AB-77A2-D55F217C3F61}"/>
            </a:ext>
          </a:extLst>
        </p:cNvPr>
        <p:cNvGrpSpPr/>
        <p:nvPr/>
      </p:nvGrpSpPr>
      <p:grpSpPr>
        <a:xfrm>
          <a:off x="0" y="0"/>
          <a:ext cx="0" cy="0"/>
          <a:chOff x="0" y="0"/>
          <a:chExt cx="0" cy="0"/>
        </a:xfrm>
      </p:grpSpPr>
      <p:sp>
        <p:nvSpPr>
          <p:cNvPr id="303106" name="Rectangle 2">
            <a:extLst>
              <a:ext uri="{FF2B5EF4-FFF2-40B4-BE49-F238E27FC236}">
                <a16:creationId xmlns:a16="http://schemas.microsoft.com/office/drawing/2014/main" id="{BC9AAF6D-A9FC-408C-54FF-DBE72DCF018E}"/>
              </a:ext>
            </a:extLst>
          </p:cNvPr>
          <p:cNvSpPr>
            <a:spLocks noGrp="1" noChangeArrowheads="1"/>
          </p:cNvSpPr>
          <p:nvPr>
            <p:ph type="ctrTitle"/>
          </p:nvPr>
        </p:nvSpPr>
        <p:spPr/>
        <p:txBody>
          <a:bodyPr/>
          <a:lstStyle/>
          <a:p>
            <a:r>
              <a:rPr lang="en-CA" sz="3600" dirty="0"/>
              <a:t>What’s New in SigmaXL</a:t>
            </a:r>
            <a:r>
              <a:rPr lang="en-US" altLang="en-US" sz="3600" baseline="30000" dirty="0">
                <a:cs typeface="Arial" panose="020B0604020202020204" pitchFamily="34" charset="0"/>
              </a:rPr>
              <a:t>®</a:t>
            </a:r>
            <a:r>
              <a:rPr lang="en-CA" sz="3600" dirty="0"/>
              <a:t> Version 11</a:t>
            </a:r>
            <a:br>
              <a:rPr lang="en-CA" sz="3600" dirty="0"/>
            </a:br>
            <a:r>
              <a:rPr lang="en-CA" sz="3600" dirty="0"/>
              <a:t>Upcoming Webinars:</a:t>
            </a:r>
            <a:br>
              <a:rPr lang="en-CA" sz="3600" dirty="0"/>
            </a:br>
            <a:br>
              <a:rPr lang="en-CA" sz="2400" dirty="0"/>
            </a:br>
            <a:endParaRPr lang="en-US" sz="2800" dirty="0">
              <a:solidFill>
                <a:srgbClr val="000066"/>
              </a:solidFill>
            </a:endParaRPr>
          </a:p>
        </p:txBody>
      </p:sp>
      <p:pic>
        <p:nvPicPr>
          <p:cNvPr id="10" name="Picture 9">
            <a:extLst>
              <a:ext uri="{FF2B5EF4-FFF2-40B4-BE49-F238E27FC236}">
                <a16:creationId xmlns:a16="http://schemas.microsoft.com/office/drawing/2014/main" id="{5A2DA68F-F5E0-E1C8-F52F-ED6FF1C28E19}"/>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7696200" y="76200"/>
            <a:ext cx="1371600" cy="914400"/>
          </a:xfrm>
          <a:prstGeom prst="rect">
            <a:avLst/>
          </a:prstGeom>
          <a:ln>
            <a:solidFill>
              <a:srgbClr val="002060"/>
            </a:solidFill>
          </a:ln>
        </p:spPr>
      </p:pic>
      <p:pic>
        <p:nvPicPr>
          <p:cNvPr id="7" name="Picture 4">
            <a:extLst>
              <a:ext uri="{FF2B5EF4-FFF2-40B4-BE49-F238E27FC236}">
                <a16:creationId xmlns:a16="http://schemas.microsoft.com/office/drawing/2014/main" id="{1B6004DB-1206-460D-55DA-71DA5DE5D6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75" y="-152400"/>
            <a:ext cx="9223375" cy="2173880"/>
          </a:xfrm>
          <a:prstGeom prst="rect">
            <a:avLst/>
          </a:prstGeom>
          <a:noFill/>
          <a:ln>
            <a:noFill/>
          </a:ln>
          <a:extLst>
            <a:ext uri="{909E8E84-426E-40DD-AFC4-6F175D3DCCD1}">
              <a14:hiddenFill xmlns:a14="http://schemas.microsoft.com/office/drawing/2010/main">
                <a:solidFill>
                  <a:schemeClr val="tx1">
                    <a:alpha val="0"/>
                  </a:schemeClr>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2" name="Rectangle 1">
            <a:extLst>
              <a:ext uri="{FF2B5EF4-FFF2-40B4-BE49-F238E27FC236}">
                <a16:creationId xmlns:a16="http://schemas.microsoft.com/office/drawing/2014/main" id="{8F7E1D06-D9FC-0FE7-52C2-585B519DD1E2}"/>
              </a:ext>
            </a:extLst>
          </p:cNvPr>
          <p:cNvSpPr/>
          <p:nvPr/>
        </p:nvSpPr>
        <p:spPr>
          <a:xfrm>
            <a:off x="2247715" y="3429562"/>
            <a:ext cx="5448485" cy="1754326"/>
          </a:xfrm>
          <a:prstGeom prst="rect">
            <a:avLst/>
          </a:prstGeom>
        </p:spPr>
        <p:txBody>
          <a:bodyPr wrap="square">
            <a:spAutoFit/>
          </a:bodyPr>
          <a:lstStyle/>
          <a:p>
            <a:r>
              <a:rPr lang="en-CA" sz="1800" b="1" dirty="0"/>
              <a:t>Part 3 of 3: “</a:t>
            </a:r>
            <a:r>
              <a:rPr lang="en-CA" sz="1800" dirty="0"/>
              <a:t>Evaluating Response Surface Designs with the Fraction of Design Space (FDS) Plot &amp; Optimal Designs” Wednesday, July 30, 2025 at 3:00 p.m., ET.</a:t>
            </a:r>
            <a:br>
              <a:rPr lang="en-CA" sz="1800" dirty="0"/>
            </a:br>
            <a:endParaRPr lang="en-CA" sz="1800" dirty="0">
              <a:solidFill>
                <a:srgbClr val="000066"/>
              </a:solidFill>
            </a:endParaRPr>
          </a:p>
          <a:p>
            <a:r>
              <a:rPr lang="en-CA" sz="1800" dirty="0">
                <a:solidFill>
                  <a:srgbClr val="000066"/>
                </a:solidFill>
              </a:rPr>
              <a:t>Or visit </a:t>
            </a:r>
            <a:r>
              <a:rPr lang="en-CA" sz="1800" dirty="0">
                <a:solidFill>
                  <a:srgbClr val="000066"/>
                </a:solidFill>
                <a:hlinkClick r:id="rId5"/>
              </a:rPr>
              <a:t>www.SigmaXL.com</a:t>
            </a:r>
            <a:r>
              <a:rPr lang="en-CA" sz="1800" dirty="0">
                <a:solidFill>
                  <a:srgbClr val="000066"/>
                </a:solidFill>
              </a:rPr>
              <a:t> for recordings of webinars (typically available 2 weeks after scheduled webinar).</a:t>
            </a:r>
          </a:p>
        </p:txBody>
      </p:sp>
    </p:spTree>
    <p:extLst>
      <p:ext uri="{BB962C8B-B14F-4D97-AF65-F5344CB8AC3E}">
        <p14:creationId xmlns:p14="http://schemas.microsoft.com/office/powerpoint/2010/main" val="261144345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45610"/>
            <a:ext cx="8229600" cy="1143000"/>
          </a:xfrm>
          <a:prstGeom prst="rect">
            <a:avLst/>
          </a:prstGeom>
        </p:spPr>
        <p:txBody>
          <a:bodyPr/>
          <a:lstStyle/>
          <a:p>
            <a:r>
              <a:rPr lang="en-US" dirty="0"/>
              <a:t>References</a:t>
            </a:r>
          </a:p>
        </p:txBody>
      </p:sp>
      <p:sp>
        <p:nvSpPr>
          <p:cNvPr id="3" name="Text Placeholder 2">
            <a:extLst>
              <a:ext uri="{FF2B5EF4-FFF2-40B4-BE49-F238E27FC236}">
                <a16:creationId xmlns:a16="http://schemas.microsoft.com/office/drawing/2014/main" id="{63B71766-7544-405D-AF81-51669E002055}"/>
              </a:ext>
            </a:extLst>
          </p:cNvPr>
          <p:cNvSpPr>
            <a:spLocks noGrp="1"/>
          </p:cNvSpPr>
          <p:nvPr>
            <p:ph type="body" sz="quarter" idx="10"/>
          </p:nvPr>
        </p:nvSpPr>
        <p:spPr>
          <a:xfrm>
            <a:off x="330868" y="981347"/>
            <a:ext cx="8355932" cy="3915580"/>
          </a:xfrm>
        </p:spPr>
        <p:txBody>
          <a:bodyPr/>
          <a:lstStyle/>
          <a:p>
            <a:pPr marL="342900" marR="0" lvl="0" indent="-342900">
              <a:lnSpc>
                <a:spcPct val="115000"/>
              </a:lnSpc>
              <a:spcBef>
                <a:spcPts val="450"/>
              </a:spcBef>
              <a:spcAft>
                <a:spcPts val="450"/>
              </a:spcAft>
              <a:buFont typeface="Times New Roman" panose="02020603050405020304" pitchFamily="18" charset="0"/>
              <a:buAutoNum type="arabicPeriod"/>
            </a:pPr>
            <a:r>
              <a:rPr lang="en-US" sz="1800" spc="20" dirty="0">
                <a:solidFill>
                  <a:srgbClr val="222222"/>
                </a:solidFill>
                <a:effectLst/>
                <a:latin typeface="Calibri" panose="020F0502020204030204" pitchFamily="34" charset="0"/>
                <a:ea typeface="Times New Roman" panose="02020603050405020304" pitchFamily="18" charset="0"/>
                <a:cs typeface="Calibri" panose="020F0502020204030204" pitchFamily="34" charset="0"/>
              </a:rPr>
              <a:t>Jones, B., and Nachtsheim, C. J. (2011). “A Class of Three-Level Designs for Definitive Screening in the Presence of Second-Order Effects.” </a:t>
            </a:r>
            <a:r>
              <a:rPr lang="en-US" sz="1800" i="1" spc="20" dirty="0">
                <a:solidFill>
                  <a:srgbClr val="222222"/>
                </a:solidFill>
                <a:effectLst/>
                <a:latin typeface="Calibri" panose="020F0502020204030204" pitchFamily="34" charset="0"/>
                <a:ea typeface="Times New Roman" panose="02020603050405020304" pitchFamily="18" charset="0"/>
                <a:cs typeface="Calibri" panose="020F0502020204030204" pitchFamily="34" charset="0"/>
              </a:rPr>
              <a:t>Journal of Quality Technology</a:t>
            </a:r>
            <a:r>
              <a:rPr lang="en-US" sz="1800" spc="20" dirty="0">
                <a:solidFill>
                  <a:srgbClr val="222222"/>
                </a:solidFill>
                <a:effectLst/>
                <a:latin typeface="Calibri" panose="020F0502020204030204" pitchFamily="34" charset="0"/>
                <a:ea typeface="Times New Roman" panose="02020603050405020304" pitchFamily="18" charset="0"/>
                <a:cs typeface="Calibri" panose="020F0502020204030204" pitchFamily="34" charset="0"/>
              </a:rPr>
              <a:t> 43{1}, pp. 1–15.</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indent="-342900">
              <a:spcBef>
                <a:spcPts val="0"/>
              </a:spcBef>
              <a:buFont typeface="Times New Roman" panose="02020603050405020304" pitchFamily="18" charset="0"/>
              <a:buAutoNum type="arabicPeriod"/>
              <a:tabLst>
                <a:tab pos="3048000" algn="ctr"/>
                <a:tab pos="6032500" algn="r"/>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Montgomery, D.C. (2020).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 Design and Analysis of Experiments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10th Edition, John Wiley &amp; Sons. See chapter 13 “Experiments with Random Factors” and chapter 14 “Nested and Split-Plot Designs”. </a:t>
            </a:r>
            <a:br>
              <a:rPr lang="en-US" sz="1800" dirty="0">
                <a:effectLst/>
                <a:latin typeface="Calibri" panose="020F0502020204030204" pitchFamily="34" charset="0"/>
                <a:ea typeface="Times New Roman" panose="02020603050405020304" pitchFamily="18" charset="0"/>
                <a:cs typeface="Times New Roman" panose="02020603050405020304" pitchFamily="18" charset="0"/>
              </a:rPr>
            </a:b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6874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EB8FCE-906D-A123-7719-8CD692DD54C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9C014D2-35AF-8BC1-2EA6-905129EC3696}"/>
              </a:ext>
            </a:extLst>
          </p:cNvPr>
          <p:cNvSpPr>
            <a:spLocks noGrp="1"/>
          </p:cNvSpPr>
          <p:nvPr>
            <p:ph type="title"/>
          </p:nvPr>
        </p:nvSpPr>
        <p:spPr>
          <a:xfrm>
            <a:off x="457200" y="245610"/>
            <a:ext cx="8229600" cy="1143000"/>
          </a:xfrm>
          <a:prstGeom prst="rect">
            <a:avLst/>
          </a:prstGeom>
        </p:spPr>
        <p:txBody>
          <a:bodyPr/>
          <a:lstStyle/>
          <a:p>
            <a:r>
              <a:rPr lang="en-US" dirty="0"/>
              <a:t>General Full-Factorial Designs</a:t>
            </a:r>
          </a:p>
        </p:txBody>
      </p:sp>
      <p:sp>
        <p:nvSpPr>
          <p:cNvPr id="7" name="TextBox 6">
            <a:extLst>
              <a:ext uri="{FF2B5EF4-FFF2-40B4-BE49-F238E27FC236}">
                <a16:creationId xmlns:a16="http://schemas.microsoft.com/office/drawing/2014/main" id="{0DBB3056-9FE0-B72C-2791-87A376D4442D}"/>
              </a:ext>
            </a:extLst>
          </p:cNvPr>
          <p:cNvSpPr txBox="1"/>
          <p:nvPr/>
        </p:nvSpPr>
        <p:spPr>
          <a:xfrm>
            <a:off x="678655" y="1155070"/>
            <a:ext cx="7941469" cy="2713563"/>
          </a:xfrm>
          <a:prstGeom prst="rect">
            <a:avLst/>
          </a:prstGeom>
          <a:noFill/>
          <a:ln w="19050">
            <a:solidFill>
              <a:srgbClr val="FF0000"/>
            </a:solidFill>
          </a:ln>
        </p:spPr>
        <p:txBody>
          <a:bodyPr wrap="square">
            <a:spAutoFit/>
          </a:bodyPr>
          <a:lstStyle/>
          <a:p>
            <a:pPr marL="0" marR="0" indent="0">
              <a:spcAft>
                <a:spcPts val="1000"/>
              </a:spcAft>
              <a:buNone/>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analysis of this General Full Factorial will be done using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SigmaXL &gt; Design of Experiments &gt; Advanced Design of Experiments: General Full Factorial &gt; Analyze General Full Factorial Design</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but then General Linear Model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SigmaXL &gt; Statistical Tools &gt; General Linear Model &gt; Fit General Linear Model</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will be used to produce Confidence Intervals on Main Effects Plots and Pairwise Comparison of Means for Fixed Factors (with Tukey Test).</a:t>
            </a:r>
          </a:p>
          <a:p>
            <a:pPr marL="0" marR="0" indent="0">
              <a:spcAft>
                <a:spcPts val="1000"/>
              </a:spcAft>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Note, the age/sex block factor in this experiment is a fixed factor but if we had something like Day or Batch as a block we could treat that as a Random factor in GLM to produce a Variance Components report.</a:t>
            </a:r>
          </a:p>
        </p:txBody>
      </p:sp>
    </p:spTree>
    <p:extLst>
      <p:ext uri="{BB962C8B-B14F-4D97-AF65-F5344CB8AC3E}">
        <p14:creationId xmlns:p14="http://schemas.microsoft.com/office/powerpoint/2010/main" val="1837507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C31535-4A7F-5E1A-80A6-B41F3B1F6ED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09DFD48-0A12-80D0-184F-E2AA69D574DF}"/>
              </a:ext>
            </a:extLst>
          </p:cNvPr>
          <p:cNvSpPr>
            <a:spLocks noGrp="1"/>
          </p:cNvSpPr>
          <p:nvPr>
            <p:ph type="title"/>
          </p:nvPr>
        </p:nvSpPr>
        <p:spPr>
          <a:xfrm>
            <a:off x="457200" y="245610"/>
            <a:ext cx="8229600" cy="1143000"/>
          </a:xfrm>
          <a:prstGeom prst="rect">
            <a:avLst/>
          </a:prstGeom>
        </p:spPr>
        <p:txBody>
          <a:bodyPr/>
          <a:lstStyle/>
          <a:p>
            <a:r>
              <a:rPr lang="en-US" dirty="0"/>
              <a:t>General Full-Factorial Designs</a:t>
            </a:r>
          </a:p>
        </p:txBody>
      </p:sp>
      <p:sp>
        <p:nvSpPr>
          <p:cNvPr id="7" name="TextBox 6">
            <a:extLst>
              <a:ext uri="{FF2B5EF4-FFF2-40B4-BE49-F238E27FC236}">
                <a16:creationId xmlns:a16="http://schemas.microsoft.com/office/drawing/2014/main" id="{0CAD4DB6-1934-EE16-33F2-95CFC4EC575B}"/>
              </a:ext>
            </a:extLst>
          </p:cNvPr>
          <p:cNvSpPr txBox="1"/>
          <p:nvPr/>
        </p:nvSpPr>
        <p:spPr>
          <a:xfrm>
            <a:off x="678655" y="1155070"/>
            <a:ext cx="7941469" cy="643509"/>
          </a:xfrm>
          <a:prstGeom prst="rect">
            <a:avLst/>
          </a:prstGeom>
          <a:noFill/>
          <a:ln w="19050">
            <a:solidFill>
              <a:srgbClr val="FF0000"/>
            </a:solidFill>
          </a:ln>
        </p:spPr>
        <p:txBody>
          <a:bodyPr wrap="square">
            <a:spAutoFit/>
          </a:bodyPr>
          <a:lstStyle/>
          <a:p>
            <a:pPr>
              <a:spcAft>
                <a:spcPts val="1000"/>
              </a:spcAft>
              <a:tabLst>
                <a:tab pos="228600" algn="l"/>
                <a:tab pos="457200" algn="l"/>
              </a:tabLst>
            </a:pPr>
            <a:r>
              <a:rPr lang="en-US" b="1" dirty="0"/>
              <a:t>SigmaXL &gt; Design of Experiments &gt; Advanced Design of Experiments: General Full Factorial &gt; General Full Factorial Designs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09D119DA-4D8F-DC56-EC79-3B13BD76429C}"/>
              </a:ext>
            </a:extLst>
          </p:cNvPr>
          <p:cNvPicPr>
            <a:picLocks noChangeAspect="1"/>
          </p:cNvPicPr>
          <p:nvPr/>
        </p:nvPicPr>
        <p:blipFill>
          <a:blip r:embed="rId2"/>
          <a:stretch>
            <a:fillRect/>
          </a:stretch>
        </p:blipFill>
        <p:spPr>
          <a:xfrm>
            <a:off x="145255" y="1905952"/>
            <a:ext cx="5690870" cy="3046095"/>
          </a:xfrm>
          <a:prstGeom prst="rect">
            <a:avLst/>
          </a:prstGeom>
        </p:spPr>
      </p:pic>
      <p:pic>
        <p:nvPicPr>
          <p:cNvPr id="3" name="Picture 2">
            <a:extLst>
              <a:ext uri="{FF2B5EF4-FFF2-40B4-BE49-F238E27FC236}">
                <a16:creationId xmlns:a16="http://schemas.microsoft.com/office/drawing/2014/main" id="{1B4DFF00-FC60-FA7A-A29B-BBD770CAF7F5}"/>
              </a:ext>
            </a:extLst>
          </p:cNvPr>
          <p:cNvPicPr>
            <a:picLocks noChangeAspect="1"/>
          </p:cNvPicPr>
          <p:nvPr/>
        </p:nvPicPr>
        <p:blipFill>
          <a:blip r:embed="rId3"/>
          <a:stretch>
            <a:fillRect/>
          </a:stretch>
        </p:blipFill>
        <p:spPr>
          <a:xfrm>
            <a:off x="5901215" y="2101849"/>
            <a:ext cx="3097530" cy="1508125"/>
          </a:xfrm>
          <a:prstGeom prst="rect">
            <a:avLst/>
          </a:prstGeom>
        </p:spPr>
      </p:pic>
      <p:sp>
        <p:nvSpPr>
          <p:cNvPr id="6" name="TextBox 5">
            <a:extLst>
              <a:ext uri="{FF2B5EF4-FFF2-40B4-BE49-F238E27FC236}">
                <a16:creationId xmlns:a16="http://schemas.microsoft.com/office/drawing/2014/main" id="{BFE1FB69-44E1-BA9F-8FCC-7BCAFB293351}"/>
              </a:ext>
            </a:extLst>
          </p:cNvPr>
          <p:cNvSpPr txBox="1"/>
          <p:nvPr/>
        </p:nvSpPr>
        <p:spPr>
          <a:xfrm>
            <a:off x="1087040" y="5244086"/>
            <a:ext cx="6969919" cy="1200329"/>
          </a:xfrm>
          <a:prstGeom prst="rect">
            <a:avLst/>
          </a:prstGeom>
          <a:noFill/>
          <a:ln w="19050">
            <a:solidFill>
              <a:srgbClr val="FF0000"/>
            </a:solidFill>
          </a:ln>
        </p:spPr>
        <p:txBody>
          <a:bodyPr wrap="square">
            <a:spAutoFit/>
          </a:bodyPr>
          <a:lstStyle/>
          <a:p>
            <a:pPr marR="0" lvl="0" rtl="0">
              <a:spcAft>
                <a:spcPts val="1000"/>
              </a:spcAft>
              <a:tabLst>
                <a:tab pos="2286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design has medium power to detect an effect size = 3.0*</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StDev</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with error degrees of freedom = 9 (scroll down to view). So, while this example is fine for illustrative purposes, it would be too underpowered for an actual clinical trial designed to determine treatment efficacy. </a:t>
            </a:r>
          </a:p>
        </p:txBody>
      </p:sp>
    </p:spTree>
    <p:extLst>
      <p:ext uri="{BB962C8B-B14F-4D97-AF65-F5344CB8AC3E}">
        <p14:creationId xmlns:p14="http://schemas.microsoft.com/office/powerpoint/2010/main" val="1209907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F79EC8-769A-5D90-9461-968DBDD3112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509AAB4-50E2-6160-A5E9-6939069D85A9}"/>
              </a:ext>
            </a:extLst>
          </p:cNvPr>
          <p:cNvSpPr>
            <a:spLocks noGrp="1"/>
          </p:cNvSpPr>
          <p:nvPr>
            <p:ph type="title"/>
          </p:nvPr>
        </p:nvSpPr>
        <p:spPr>
          <a:xfrm>
            <a:off x="457200" y="245610"/>
            <a:ext cx="8229600" cy="1143000"/>
          </a:xfrm>
          <a:prstGeom prst="rect">
            <a:avLst/>
          </a:prstGeom>
        </p:spPr>
        <p:txBody>
          <a:bodyPr/>
          <a:lstStyle/>
          <a:p>
            <a:r>
              <a:rPr lang="en-US" dirty="0"/>
              <a:t>General Full-Factorial Designs</a:t>
            </a:r>
          </a:p>
        </p:txBody>
      </p:sp>
      <p:pic>
        <p:nvPicPr>
          <p:cNvPr id="2" name="Picture 1">
            <a:extLst>
              <a:ext uri="{FF2B5EF4-FFF2-40B4-BE49-F238E27FC236}">
                <a16:creationId xmlns:a16="http://schemas.microsoft.com/office/drawing/2014/main" id="{5A84B8C6-3A3D-3686-A19B-0C732B979954}"/>
              </a:ext>
            </a:extLst>
          </p:cNvPr>
          <p:cNvPicPr>
            <a:picLocks noChangeAspect="1"/>
          </p:cNvPicPr>
          <p:nvPr/>
        </p:nvPicPr>
        <p:blipFill>
          <a:blip r:embed="rId2"/>
          <a:stretch>
            <a:fillRect/>
          </a:stretch>
        </p:blipFill>
        <p:spPr>
          <a:xfrm>
            <a:off x="214312" y="1133157"/>
            <a:ext cx="5705475" cy="4591685"/>
          </a:xfrm>
          <a:prstGeom prst="rect">
            <a:avLst/>
          </a:prstGeom>
        </p:spPr>
      </p:pic>
      <p:pic>
        <p:nvPicPr>
          <p:cNvPr id="3" name="Picture 2">
            <a:extLst>
              <a:ext uri="{FF2B5EF4-FFF2-40B4-BE49-F238E27FC236}">
                <a16:creationId xmlns:a16="http://schemas.microsoft.com/office/drawing/2014/main" id="{B1C55E83-FB03-BB70-0F3E-2AEC0FB928E4}"/>
              </a:ext>
            </a:extLst>
          </p:cNvPr>
          <p:cNvPicPr>
            <a:picLocks noChangeAspect="1"/>
          </p:cNvPicPr>
          <p:nvPr/>
        </p:nvPicPr>
        <p:blipFill>
          <a:blip r:embed="rId3"/>
          <a:stretch>
            <a:fillRect/>
          </a:stretch>
        </p:blipFill>
        <p:spPr>
          <a:xfrm>
            <a:off x="6147435" y="2309586"/>
            <a:ext cx="2539365" cy="2494280"/>
          </a:xfrm>
          <a:prstGeom prst="rect">
            <a:avLst/>
          </a:prstGeom>
        </p:spPr>
      </p:pic>
    </p:spTree>
    <p:extLst>
      <p:ext uri="{BB962C8B-B14F-4D97-AF65-F5344CB8AC3E}">
        <p14:creationId xmlns:p14="http://schemas.microsoft.com/office/powerpoint/2010/main" val="11244862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F84BEB-D835-078B-61E9-2C2C6001B11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B7E37E9-01CF-C6D9-1D32-453C0990809F}"/>
              </a:ext>
            </a:extLst>
          </p:cNvPr>
          <p:cNvSpPr>
            <a:spLocks noGrp="1"/>
          </p:cNvSpPr>
          <p:nvPr>
            <p:ph type="title"/>
          </p:nvPr>
        </p:nvSpPr>
        <p:spPr>
          <a:xfrm>
            <a:off x="457200" y="245610"/>
            <a:ext cx="8229600" cy="1143000"/>
          </a:xfrm>
          <a:prstGeom prst="rect">
            <a:avLst/>
          </a:prstGeom>
        </p:spPr>
        <p:txBody>
          <a:bodyPr/>
          <a:lstStyle/>
          <a:p>
            <a:r>
              <a:rPr lang="en-US" dirty="0"/>
              <a:t>General Full-Factorial Designs</a:t>
            </a:r>
          </a:p>
        </p:txBody>
      </p:sp>
      <p:sp>
        <p:nvSpPr>
          <p:cNvPr id="6" name="TextBox 5">
            <a:extLst>
              <a:ext uri="{FF2B5EF4-FFF2-40B4-BE49-F238E27FC236}">
                <a16:creationId xmlns:a16="http://schemas.microsoft.com/office/drawing/2014/main" id="{B32FD2D2-3CC9-A850-B78F-1EFE1A8F7414}"/>
              </a:ext>
            </a:extLst>
          </p:cNvPr>
          <p:cNvSpPr txBox="1"/>
          <p:nvPr/>
        </p:nvSpPr>
        <p:spPr>
          <a:xfrm>
            <a:off x="1268015" y="1179067"/>
            <a:ext cx="6790135" cy="646331"/>
          </a:xfrm>
          <a:prstGeom prst="rect">
            <a:avLst/>
          </a:prstGeom>
          <a:noFill/>
          <a:ln w="19050">
            <a:solidFill>
              <a:srgbClr val="FF0000"/>
            </a:solidFill>
          </a:ln>
        </p:spPr>
        <p:txBody>
          <a:bodyPr wrap="square">
            <a:spAutoFit/>
          </a:bodyPr>
          <a:lstStyle/>
          <a:p>
            <a:pPr marR="0" lvl="0" rtl="0">
              <a:spcAft>
                <a:spcPts val="1000"/>
              </a:spcAft>
              <a:tabLst>
                <a:tab pos="2286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Open the file </a:t>
            </a: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GFF RCBD Systolic BP.xlsx</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This has the design worksheet populated with Systolic BP values.</a:t>
            </a:r>
          </a:p>
        </p:txBody>
      </p:sp>
      <p:pic>
        <p:nvPicPr>
          <p:cNvPr id="7" name="Picture 6">
            <a:extLst>
              <a:ext uri="{FF2B5EF4-FFF2-40B4-BE49-F238E27FC236}">
                <a16:creationId xmlns:a16="http://schemas.microsoft.com/office/drawing/2014/main" id="{BE2BCF6C-2017-72F3-FD1C-A2B7484ED511}"/>
              </a:ext>
            </a:extLst>
          </p:cNvPr>
          <p:cNvPicPr>
            <a:picLocks noChangeAspect="1"/>
          </p:cNvPicPr>
          <p:nvPr/>
        </p:nvPicPr>
        <p:blipFill>
          <a:blip r:embed="rId2"/>
          <a:stretch>
            <a:fillRect/>
          </a:stretch>
        </p:blipFill>
        <p:spPr>
          <a:xfrm>
            <a:off x="342900" y="1980016"/>
            <a:ext cx="5763895" cy="4688840"/>
          </a:xfrm>
          <a:prstGeom prst="rect">
            <a:avLst/>
          </a:prstGeom>
        </p:spPr>
      </p:pic>
      <p:sp>
        <p:nvSpPr>
          <p:cNvPr id="9" name="TextBox 8">
            <a:extLst>
              <a:ext uri="{FF2B5EF4-FFF2-40B4-BE49-F238E27FC236}">
                <a16:creationId xmlns:a16="http://schemas.microsoft.com/office/drawing/2014/main" id="{171E3223-5C0F-D9AB-B1E1-987EFBC757A6}"/>
              </a:ext>
            </a:extLst>
          </p:cNvPr>
          <p:cNvSpPr txBox="1"/>
          <p:nvPr/>
        </p:nvSpPr>
        <p:spPr>
          <a:xfrm>
            <a:off x="6106795" y="4109272"/>
            <a:ext cx="2950369" cy="1200329"/>
          </a:xfrm>
          <a:prstGeom prst="rect">
            <a:avLst/>
          </a:prstGeom>
          <a:noFill/>
          <a:ln w="19050">
            <a:solidFill>
              <a:srgbClr val="FF0000"/>
            </a:solidFill>
          </a:ln>
        </p:spPr>
        <p:txBody>
          <a:bodyPr wrap="square">
            <a:spAutoFit/>
          </a:bodyPr>
          <a:lstStyle/>
          <a:p>
            <a:pPr marL="228600" marR="0" indent="0">
              <a:spcAft>
                <a:spcPts val="1000"/>
              </a:spcAft>
              <a:tabLst>
                <a:tab pos="228600" algn="l"/>
                <a:tab pos="457200" algn="l"/>
              </a:tabLs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Note that the Blocks are randomized and the Treatment randomized with the Blocks.</a:t>
            </a:r>
          </a:p>
        </p:txBody>
      </p:sp>
    </p:spTree>
    <p:extLst>
      <p:ext uri="{BB962C8B-B14F-4D97-AF65-F5344CB8AC3E}">
        <p14:creationId xmlns:p14="http://schemas.microsoft.com/office/powerpoint/2010/main" val="1816447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7C2CED-9117-F795-EADF-1B87C172127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AEC475B-6D9B-88B7-30AC-CBF7BCDB5548}"/>
              </a:ext>
            </a:extLst>
          </p:cNvPr>
          <p:cNvSpPr>
            <a:spLocks noGrp="1"/>
          </p:cNvSpPr>
          <p:nvPr>
            <p:ph type="title"/>
          </p:nvPr>
        </p:nvSpPr>
        <p:spPr>
          <a:xfrm>
            <a:off x="457200" y="245610"/>
            <a:ext cx="8229600" cy="1143000"/>
          </a:xfrm>
          <a:prstGeom prst="rect">
            <a:avLst/>
          </a:prstGeom>
        </p:spPr>
        <p:txBody>
          <a:bodyPr/>
          <a:lstStyle/>
          <a:p>
            <a:r>
              <a:rPr lang="en-US" dirty="0"/>
              <a:t>General Full-Factorial Designs</a:t>
            </a:r>
          </a:p>
        </p:txBody>
      </p:sp>
      <p:sp>
        <p:nvSpPr>
          <p:cNvPr id="3" name="TextBox 2">
            <a:extLst>
              <a:ext uri="{FF2B5EF4-FFF2-40B4-BE49-F238E27FC236}">
                <a16:creationId xmlns:a16="http://schemas.microsoft.com/office/drawing/2014/main" id="{26429E39-C948-FB0F-C63D-CECB24271821}"/>
              </a:ext>
            </a:extLst>
          </p:cNvPr>
          <p:cNvSpPr txBox="1"/>
          <p:nvPr/>
        </p:nvSpPr>
        <p:spPr>
          <a:xfrm>
            <a:off x="1088231" y="1098741"/>
            <a:ext cx="6750844" cy="646331"/>
          </a:xfrm>
          <a:prstGeom prst="rect">
            <a:avLst/>
          </a:prstGeom>
          <a:noFill/>
          <a:ln w="19050">
            <a:solidFill>
              <a:srgbClr val="FF0000"/>
            </a:solidFill>
          </a:ln>
        </p:spPr>
        <p:txBody>
          <a:bodyPr wrap="square">
            <a:spAutoFit/>
          </a:bodyPr>
          <a:lstStyle/>
          <a:p>
            <a:pPr marR="0" lvl="0" rtl="0">
              <a:spcAft>
                <a:spcPts val="1000"/>
              </a:spcAft>
              <a:tabLst>
                <a:tab pos="228600" algn="l"/>
              </a:tabLst>
            </a:pPr>
            <a:r>
              <a:rPr lang="en-US" sz="1800" b="1" dirty="0">
                <a:effectLst/>
                <a:latin typeface="Calibri" panose="020F0502020204030204" pitchFamily="34" charset="0"/>
                <a:ea typeface="Times New Roman" panose="02020603050405020304" pitchFamily="18" charset="0"/>
                <a:cs typeface="Times New Roman" panose="02020603050405020304" pitchFamily="18" charset="0"/>
              </a:rPr>
              <a:t>SigmaXL &gt; Design of Experiments &gt; Advanced Design of Experiments: General Full Factorial &gt; Analyze General Full Factorial Design</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t>
            </a:r>
          </a:p>
        </p:txBody>
      </p:sp>
      <p:pic>
        <p:nvPicPr>
          <p:cNvPr id="5" name="Picture 4">
            <a:extLst>
              <a:ext uri="{FF2B5EF4-FFF2-40B4-BE49-F238E27FC236}">
                <a16:creationId xmlns:a16="http://schemas.microsoft.com/office/drawing/2014/main" id="{D6F53935-BDEA-7AB8-6F99-4C923FE79E29}"/>
              </a:ext>
            </a:extLst>
          </p:cNvPr>
          <p:cNvPicPr>
            <a:picLocks noChangeAspect="1"/>
          </p:cNvPicPr>
          <p:nvPr/>
        </p:nvPicPr>
        <p:blipFill>
          <a:blip r:embed="rId2"/>
          <a:stretch>
            <a:fillRect/>
          </a:stretch>
        </p:blipFill>
        <p:spPr>
          <a:xfrm>
            <a:off x="1695450" y="1820713"/>
            <a:ext cx="5025390" cy="4791677"/>
          </a:xfrm>
          <a:prstGeom prst="rect">
            <a:avLst/>
          </a:prstGeom>
        </p:spPr>
      </p:pic>
    </p:spTree>
    <p:extLst>
      <p:ext uri="{BB962C8B-B14F-4D97-AF65-F5344CB8AC3E}">
        <p14:creationId xmlns:p14="http://schemas.microsoft.com/office/powerpoint/2010/main" val="4086412087"/>
      </p:ext>
    </p:extLst>
  </p:cSld>
  <p:clrMapOvr>
    <a:masterClrMapping/>
  </p:clrMapOvr>
</p:sld>
</file>

<file path=ppt/theme/theme1.xml><?xml version="1.0" encoding="utf-8"?>
<a:theme xmlns:a="http://schemas.openxmlformats.org/drawingml/2006/main" name="Office Theme">
  <a:themeElements>
    <a:clrScheme name="Metal">
      <a:dk1>
        <a:sysClr val="windowText" lastClr="000000"/>
      </a:dk1>
      <a:lt1>
        <a:sysClr val="window" lastClr="FFFFFF"/>
      </a:lt1>
      <a:dk2>
        <a:srgbClr val="32363B"/>
      </a:dk2>
      <a:lt2>
        <a:srgbClr val="CACFD3"/>
      </a:lt2>
      <a:accent1>
        <a:srgbClr val="6283AD"/>
      </a:accent1>
      <a:accent2>
        <a:srgbClr val="324966"/>
      </a:accent2>
      <a:accent3>
        <a:srgbClr val="5B9EA4"/>
      </a:accent3>
      <a:accent4>
        <a:srgbClr val="1D5B57"/>
      </a:accent4>
      <a:accent5>
        <a:srgbClr val="1B4430"/>
      </a:accent5>
      <a:accent6>
        <a:srgbClr val="2F3C35"/>
      </a:accent6>
      <a:hlink>
        <a:srgbClr val="ED7307"/>
      </a:hlink>
      <a:folHlink>
        <a:srgbClr val="6D6F7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62151</TotalTime>
  <Words>2128</Words>
  <Application>Microsoft Office PowerPoint</Application>
  <PresentationFormat>On-screen Show (4:3)</PresentationFormat>
  <Paragraphs>118</Paragraphs>
  <Slides>42</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42</vt:i4>
      </vt:variant>
    </vt:vector>
  </HeadingPairs>
  <TitlesOfParts>
    <vt:vector size="47" baseType="lpstr">
      <vt:lpstr>Arial</vt:lpstr>
      <vt:lpstr>Calibri</vt:lpstr>
      <vt:lpstr>Times New Roman</vt:lpstr>
      <vt:lpstr>Wingdings</vt:lpstr>
      <vt:lpstr>Office Theme</vt:lpstr>
      <vt:lpstr>What’s New in SigmaXL® Version 11  Part 2 of 3: General Full Factorial and  Definitive Screening Designs Wednesday June 25, 2025</vt:lpstr>
      <vt:lpstr>Agenda</vt:lpstr>
      <vt:lpstr>General Full-Factorial Designs</vt:lpstr>
      <vt:lpstr>General Full-Factorial Designs</vt:lpstr>
      <vt:lpstr>General Full-Factorial Designs</vt:lpstr>
      <vt:lpstr>General Full-Factorial Designs</vt:lpstr>
      <vt:lpstr>General Full-Factorial Designs</vt:lpstr>
      <vt:lpstr>General Full-Factorial Designs</vt:lpstr>
      <vt:lpstr>General Full-Factorial Designs</vt:lpstr>
      <vt:lpstr>General Full-Factorial Designs</vt:lpstr>
      <vt:lpstr>General Full-Factorial Designs</vt:lpstr>
      <vt:lpstr>General Full-Factorial Designs</vt:lpstr>
      <vt:lpstr>General Full-Factorial Designs</vt:lpstr>
      <vt:lpstr>General Full-Factorial Designs</vt:lpstr>
      <vt:lpstr>General Full-Factorial Designs</vt:lpstr>
      <vt:lpstr>General Full-Factorial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Definitive Screening Designs</vt:lpstr>
      <vt:lpstr>What’s New in SigmaXL® Version 11  Part 2 of 3: General Full Factorial and  Definitive Screening Designs Wednesday June 25, 2025</vt:lpstr>
      <vt:lpstr>What’s New in SigmaXL® Version 11 Upcoming Webinars:  </vt:lpstr>
      <vt:lpstr>References</vt:lpstr>
    </vt:vector>
  </TitlesOfParts>
  <Company>SigmaXL,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 Noguera</dc:creator>
  <cp:lastModifiedBy>John Noguera</cp:lastModifiedBy>
  <cp:revision>1001</cp:revision>
  <dcterms:created xsi:type="dcterms:W3CDTF">2011-08-09T19:16:19Z</dcterms:created>
  <dcterms:modified xsi:type="dcterms:W3CDTF">2025-06-20T12:50:22Z</dcterms:modified>
</cp:coreProperties>
</file>